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xlsm" ContentType="application/vnd.ms-excel.sheet.macroEnabled.12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charts/chart1.xml" ContentType="application/vnd.openxmlformats-officedocument.drawingml.chart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charts/chart2.xml" ContentType="application/vnd.openxmlformats-officedocument.drawingml.chart+xml"/>
  <Override PartName="/ppt/tags/tag27.xml" ContentType="application/vnd.openxmlformats-officedocument.presentationml.tags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charts/chart4.xml" ContentType="application/vnd.openxmlformats-officedocument.drawingml.chart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charts/chart5.xml" ContentType="application/vnd.openxmlformats-officedocument.drawingml.chart+xml"/>
  <Override PartName="/ppt/embeddings/oleObject1.bin" ContentType="application/vnd.openxmlformats-officedocument.oleObject"/>
  <Override PartName="/ppt/charts/chart6.xml" ContentType="application/vnd.openxmlformats-officedocument.drawingml.chart+xml"/>
  <Override PartName="/ppt/tags/tag36.xml" ContentType="application/vnd.openxmlformats-officedocument.presentationml.tags+xml"/>
  <Override PartName="/ppt/embeddings/oleObject2.bin" ContentType="application/vnd.openxmlformats-officedocument.oleObject"/>
  <Override PartName="/ppt/tags/tag37.xml" ContentType="application/vnd.openxmlformats-officedocument.presentationml.tags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media/audio1.bin" ContentType="audio/unknown"/>
  <Override PartName="/ppt/embeddings/oleObject5.bin" ContentType="application/vnd.openxmlformats-officedocument.oleObject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tags/tag43.xml" ContentType="application/vnd.openxmlformats-officedocument.presentationml.tags+xml"/>
  <Override PartName="/ppt/embeddings/oleObject9.bin" ContentType="application/vnd.openxmlformats-officedocument.oleObject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tags/tag50.xml" ContentType="application/vnd.openxmlformats-officedocument.presentationml.tags+xml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embeddings/oleObject14.bin" ContentType="application/vnd.openxmlformats-officedocument.oleObject"/>
  <Override PartName="/ppt/tags/tag54.xml" ContentType="application/vnd.openxmlformats-officedocument.presentationml.tags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embeddings/oleObject18.bin" ContentType="application/vnd.openxmlformats-officedocument.oleObject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embeddings/oleObject19.bin" ContentType="application/vnd.openxmlformats-officedocument.oleObject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tags/tag64.xml" ContentType="application/vnd.openxmlformats-officedocument.presentationml.tags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embeddings/oleObject24.bin" ContentType="application/vnd.openxmlformats-officedocument.oleObject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448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5" r:id="rId19"/>
    <p:sldId id="466" r:id="rId20"/>
    <p:sldId id="467" r:id="rId21"/>
    <p:sldId id="468" r:id="rId22"/>
    <p:sldId id="469" r:id="rId23"/>
    <p:sldId id="471" r:id="rId24"/>
    <p:sldId id="472" r:id="rId25"/>
    <p:sldId id="473" r:id="rId26"/>
    <p:sldId id="474" r:id="rId27"/>
    <p:sldId id="475" r:id="rId28"/>
    <p:sldId id="477" r:id="rId29"/>
    <p:sldId id="478" r:id="rId30"/>
    <p:sldId id="479" r:id="rId31"/>
    <p:sldId id="480" r:id="rId32"/>
    <p:sldId id="481" r:id="rId33"/>
    <p:sldId id="482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490" r:id="rId42"/>
    <p:sldId id="491" r:id="rId43"/>
    <p:sldId id="492" r:id="rId44"/>
    <p:sldId id="493" r:id="rId45"/>
    <p:sldId id="494" r:id="rId46"/>
    <p:sldId id="495" r:id="rId47"/>
    <p:sldId id="496" r:id="rId48"/>
    <p:sldId id="497" r:id="rId49"/>
    <p:sldId id="498" r:id="rId50"/>
    <p:sldId id="499" r:id="rId51"/>
    <p:sldId id="500" r:id="rId52"/>
    <p:sldId id="501" r:id="rId53"/>
    <p:sldId id="502" r:id="rId54"/>
    <p:sldId id="504" r:id="rId55"/>
    <p:sldId id="503" r:id="rId56"/>
    <p:sldId id="505" r:id="rId57"/>
    <p:sldId id="506" r:id="rId58"/>
    <p:sldId id="507" r:id="rId59"/>
    <p:sldId id="508" r:id="rId60"/>
    <p:sldId id="509" r:id="rId61"/>
    <p:sldId id="510" r:id="rId62"/>
    <p:sldId id="511" r:id="rId63"/>
    <p:sldId id="512" r:id="rId64"/>
    <p:sldId id="513" r:id="rId65"/>
    <p:sldId id="514" r:id="rId66"/>
    <p:sldId id="515" r:id="rId67"/>
    <p:sldId id="516" r:id="rId68"/>
    <p:sldId id="517" r:id="rId69"/>
    <p:sldId id="518" r:id="rId70"/>
    <p:sldId id="519" r:id="rId71"/>
    <p:sldId id="520" r:id="rId72"/>
    <p:sldId id="521" r:id="rId73"/>
    <p:sldId id="522" r:id="rId74"/>
    <p:sldId id="523" r:id="rId75"/>
    <p:sldId id="524" r:id="rId76"/>
    <p:sldId id="525" r:id="rId77"/>
    <p:sldId id="526" r:id="rId78"/>
    <p:sldId id="527" r:id="rId79"/>
    <p:sldId id="528" r:id="rId80"/>
    <p:sldId id="529" r:id="rId81"/>
    <p:sldId id="530" r:id="rId82"/>
    <p:sldId id="531" r:id="rId83"/>
    <p:sldId id="532" r:id="rId84"/>
    <p:sldId id="533" r:id="rId85"/>
    <p:sldId id="534" r:id="rId8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/>
  <p:clrMru>
    <a:srgbClr val="53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 autoAdjust="0"/>
    <p:restoredTop sz="82535" autoAdjust="0"/>
  </p:normalViewPr>
  <p:slideViewPr>
    <p:cSldViewPr snapToGrid="0" snapToObjects="1">
      <p:cViewPr varScale="1">
        <p:scale>
          <a:sx n="110" d="100"/>
          <a:sy n="110" d="100"/>
        </p:scale>
        <p:origin x="-19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1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3.xlsx"/><Relationship Id="rId2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Excel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_prenant_en_charge_les_macros5.xlsm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_prenant_en_charge_les_macros6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7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24401913875598"/>
          <c:y val="0.102803738317757"/>
          <c:w val="0.674641148325359"/>
          <c:h val="0.663551401869159"/>
        </c:manualLayout>
      </c:layout>
      <c:bar3D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Blood pressure</c:v>
                </c:pt>
              </c:strCache>
            </c:strRef>
          </c:tx>
          <c:spPr>
            <a:solidFill>
              <a:srgbClr val="DD2D3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Sheet1!$B$1:$D$1</c:f>
              <c:strCache>
                <c:ptCount val="3"/>
                <c:pt idx="0">
                  <c:v>Paris</c:v>
                </c:pt>
                <c:pt idx="1">
                  <c:v>Grenoble</c:v>
                </c:pt>
                <c:pt idx="2">
                  <c:v>Saint-Tropez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14.0</c:v>
                </c:pt>
                <c:pt idx="1">
                  <c:v>13.0</c:v>
                </c:pt>
                <c:pt idx="2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2139474424"/>
        <c:axId val="-2141123608"/>
        <c:axId val="0"/>
      </c:bar3DChart>
      <c:catAx>
        <c:axId val="-2139474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4112360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41123608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39474424"/>
        <c:crosses val="autoZero"/>
        <c:crossBetween val="between"/>
        <c:minorUnit val="5.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6555023923445"/>
          <c:y val="0.411214953271028"/>
          <c:w val="0.220095693779904"/>
          <c:h val="0.214953271028037"/>
        </c:manualLayout>
      </c:layout>
      <c:overlay val="0"/>
      <c:spPr>
        <a:noFill/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35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7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24401913875598"/>
          <c:y val="0.102803738317757"/>
          <c:w val="0.674641148325359"/>
          <c:h val="0.663551401869159"/>
        </c:manualLayout>
      </c:layout>
      <c:bar3D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Blood pressure</c:v>
                </c:pt>
              </c:strCache>
            </c:strRef>
          </c:tx>
          <c:spPr>
            <a:solidFill>
              <a:srgbClr val="DD2D3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Sheet1!$B$1:$D$1</c:f>
              <c:strCache>
                <c:ptCount val="3"/>
                <c:pt idx="0">
                  <c:v>Paris</c:v>
                </c:pt>
                <c:pt idx="1">
                  <c:v>Grenoble</c:v>
                </c:pt>
                <c:pt idx="2">
                  <c:v>Saint-Tropez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14.0</c:v>
                </c:pt>
                <c:pt idx="1">
                  <c:v>13.0</c:v>
                </c:pt>
                <c:pt idx="2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2139201112"/>
        <c:axId val="-2139197800"/>
        <c:axId val="0"/>
      </c:bar3DChart>
      <c:catAx>
        <c:axId val="-2139201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391978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39197800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39201112"/>
        <c:crosses val="autoZero"/>
        <c:crossBetween val="between"/>
        <c:minorUnit val="5.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6555023923445"/>
          <c:y val="0.411214953271028"/>
          <c:w val="0.220095693779904"/>
          <c:h val="0.214953271028037"/>
        </c:manualLayout>
      </c:layout>
      <c:overlay val="0"/>
      <c:spPr>
        <a:noFill/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35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7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22208245035532"/>
          <c:y val="0.0208364528204466"/>
          <c:w val="0.674641148325359"/>
          <c:h val="0.663551401869159"/>
        </c:manualLayout>
      </c:layout>
      <c:bar3D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Blood pressure</c:v>
                </c:pt>
              </c:strCache>
            </c:strRef>
          </c:tx>
          <c:spPr>
            <a:solidFill>
              <a:srgbClr val="DD2D3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Sheet1!$B$1:$C$1</c:f>
              <c:strCache>
                <c:ptCount val="2"/>
                <c:pt idx="0">
                  <c:v>Saint-Tropez</c:v>
                </c:pt>
                <c:pt idx="1">
                  <c:v>Paris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16.0</c:v>
                </c:pt>
                <c:pt idx="1">
                  <c:v>14.0</c:v>
                </c:pt>
                <c:pt idx="2">
                  <c:v>13.0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2139999800"/>
        <c:axId val="-2140000872"/>
        <c:axId val="0"/>
      </c:bar3DChart>
      <c:catAx>
        <c:axId val="-21399998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4000087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40000872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39999800"/>
        <c:crosses val="autoZero"/>
        <c:crossBetween val="between"/>
        <c:minorUnit val="5.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6555023923445"/>
          <c:y val="0.411214953271028"/>
          <c:w val="0.220095693779904"/>
          <c:h val="0.214953271028037"/>
        </c:manualLayout>
      </c:layout>
      <c:overlay val="0"/>
      <c:spPr>
        <a:noFill/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35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7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24401913875598"/>
          <c:y val="0.102803738317757"/>
          <c:w val="0.674641148325359"/>
          <c:h val="0.663551401869159"/>
        </c:manualLayout>
      </c:layout>
      <c:bar3D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Blood pressure</c:v>
                </c:pt>
              </c:strCache>
            </c:strRef>
          </c:tx>
          <c:spPr>
            <a:solidFill>
              <a:srgbClr val="DD2D3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Sheet1!$B$1:$D$1</c:f>
              <c:strCache>
                <c:ptCount val="3"/>
                <c:pt idx="0">
                  <c:v>Paris</c:v>
                </c:pt>
                <c:pt idx="1">
                  <c:v>Grenoble</c:v>
                </c:pt>
                <c:pt idx="2">
                  <c:v>Saint-Tropez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14.0</c:v>
                </c:pt>
                <c:pt idx="1">
                  <c:v>13.0</c:v>
                </c:pt>
                <c:pt idx="2">
                  <c:v>16.0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2111504120"/>
        <c:axId val="-2111500664"/>
        <c:axId val="0"/>
      </c:bar3DChart>
      <c:catAx>
        <c:axId val="-21115041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1150066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1500664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11504120"/>
        <c:crosses val="autoZero"/>
        <c:crossBetween val="between"/>
        <c:minorUnit val="5.0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6555023923445"/>
          <c:y val="0.411214953271028"/>
          <c:w val="0.220095693779904"/>
          <c:h val="0.214953271028037"/>
        </c:manualLayout>
      </c:layout>
      <c:overlay val="0"/>
      <c:spPr>
        <a:noFill/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35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66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63841807909604"/>
          <c:y val="0.0603015075376884"/>
          <c:w val="0.646892655367232"/>
          <c:h val="0.65326633165829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900000"/>
            </a:solidFill>
            <a:ln w="12649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1.0</c:v>
                </c:pt>
                <c:pt idx="1">
                  <c:v>1.4</c:v>
                </c:pt>
                <c:pt idx="2">
                  <c:v>1.8</c:v>
                </c:pt>
                <c:pt idx="3">
                  <c:v>2.2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2111409576"/>
        <c:axId val="-2111403512"/>
        <c:axId val="0"/>
      </c:bar3DChart>
      <c:catAx>
        <c:axId val="-21114095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7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/>
                  <a:t>X</a:t>
                </a:r>
              </a:p>
            </c:rich>
          </c:tx>
          <c:layout>
            <c:manualLayout>
              <c:xMode val="edge"/>
              <c:yMode val="edge"/>
              <c:x val="0.46045197740113"/>
              <c:y val="0.829145728643216"/>
            </c:manualLayout>
          </c:layout>
          <c:overlay val="0"/>
          <c:spPr>
            <a:noFill/>
            <a:ln w="25297">
              <a:noFill/>
            </a:ln>
          </c:spPr>
        </c:title>
        <c:numFmt formatCode="General" sourceLinked="1"/>
        <c:majorTickMark val="out"/>
        <c:minorTickMark val="none"/>
        <c:tickLblPos val="low"/>
        <c:spPr>
          <a:ln w="3162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9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1140351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1403512"/>
        <c:scaling>
          <c:orientation val="minMax"/>
        </c:scaling>
        <c:delete val="0"/>
        <c:axPos val="l"/>
        <c:majorGridlines>
          <c:spPr>
            <a:ln w="3162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46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 smtClean="0"/>
                  <a:t>E(Y)</a:t>
                </a:r>
                <a:endParaRPr lang="fr-FR" dirty="0"/>
              </a:p>
            </c:rich>
          </c:tx>
          <c:layout>
            <c:manualLayout>
              <c:xMode val="edge"/>
              <c:yMode val="edge"/>
              <c:x val="0.0734463276836158"/>
              <c:y val="0.261306532663317"/>
            </c:manualLayout>
          </c:layout>
          <c:overlay val="0"/>
          <c:spPr>
            <a:noFill/>
            <a:ln w="2529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62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70" b="1" i="0" u="none" strike="noStrike" baseline="0">
                <a:solidFill>
                  <a:srgbClr val="FFFFFF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11409576"/>
        <c:crosses val="autoZero"/>
        <c:crossBetween val="between"/>
      </c:valAx>
      <c:spPr>
        <a:noFill/>
        <a:ln w="2529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7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63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69934640522876"/>
          <c:y val="0.0662650602409638"/>
          <c:w val="0.637254901960784"/>
          <c:h val="0.650602409638554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pattFill prst="wdDnDiag">
              <a:fgClr>
                <a:srgbClr xmlns:mc="http://schemas.openxmlformats.org/markup-compatibility/2006" xmlns:a14="http://schemas.microsoft.com/office/drawing/2010/main" val="CCFFFF" mc:Ignorable="a14" a14:legacySpreadsheetColorIndex="41"/>
              </a:fgClr>
              <a:bgClr>
                <a:srgbClr xmlns:mc="http://schemas.openxmlformats.org/markup-compatibility/2006" xmlns:a14="http://schemas.microsoft.com/office/drawing/2010/main" val="9999FF" mc:Ignorable="a14" a14:legacySpreadsheetColorIndex="24"/>
              </a:bgClr>
            </a:patt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1.0</c:v>
                </c:pt>
                <c:pt idx="1">
                  <c:v>1.8</c:v>
                </c:pt>
                <c:pt idx="2">
                  <c:v>0.6</c:v>
                </c:pt>
                <c:pt idx="3">
                  <c:v>2.1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-2111341176"/>
        <c:axId val="-2111335000"/>
        <c:axId val="0"/>
      </c:bar3DChart>
      <c:catAx>
        <c:axId val="-211134117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7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/>
                  <a:t>X</a:t>
                </a:r>
              </a:p>
            </c:rich>
          </c:tx>
          <c:layout>
            <c:manualLayout>
              <c:xMode val="edge"/>
              <c:yMode val="edge"/>
              <c:x val="0.46078431372549"/>
              <c:y val="0.825301204819277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11335000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-2111335000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 smtClean="0"/>
                  <a:t>E(Y)</a:t>
                </a:r>
                <a:endParaRPr lang="fr-FR" dirty="0"/>
              </a:p>
            </c:rich>
          </c:tx>
          <c:layout>
            <c:manualLayout>
              <c:xMode val="edge"/>
              <c:yMode val="edge"/>
              <c:x val="0.0751633986928104"/>
              <c:y val="0.271084337349398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75" b="1" i="0" u="none" strike="noStrike" baseline="0">
                <a:solidFill>
                  <a:srgbClr val="FFFFFF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-211134117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75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5.emf"/><Relationship Id="rId3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0.58501</cdr:x>
      <cdr:y>0.67326</cdr:y>
    </cdr:from>
    <cdr:to>
      <cdr:x>0.72581</cdr:x>
      <cdr:y>0.79509</cdr:y>
    </cdr:to>
    <cdr:sp macro="" textlink="">
      <cdr:nvSpPr>
        <cdr:cNvPr id="2" name="ZoneTexte 1"/>
        <cdr:cNvSpPr txBox="1"/>
      </cdr:nvSpPr>
      <cdr:spPr>
        <a:xfrm xmlns:a="http://schemas.openxmlformats.org/drawingml/2006/main">
          <a:off x="3386948" y="2086296"/>
          <a:ext cx="815183" cy="3775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200" b="1" dirty="0" smtClean="0"/>
            <a:t>Grenoble</a:t>
          </a:r>
          <a:endParaRPr lang="en-GB" sz="1200" b="1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44B62-9C3B-0441-892A-FD086813214F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AE09-F83E-0240-A1FC-227BB252696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17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39DB8-45DC-A04A-AA4C-D02B6E40D52E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6CF8-38C9-2646-A81B-E72DC40359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88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COMPLETER PAR TABLEAU AVEC AUTRES SITUATIONS : X2,</a:t>
            </a:r>
            <a:r>
              <a:rPr lang="en-GB" baseline="0" dirty="0" smtClean="0"/>
              <a:t> X1/2 etc.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26CF8-38C9-2646-A81B-E72DC403593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060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6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84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57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54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85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73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68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7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1F161-1050-F347-A45C-BFC9913C5CE8}" type="datetimeFigureOut">
              <a:rPr lang="fr-FR" smtClean="0"/>
              <a:t>28/11/17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FB2F-7E8C-264A-977C-2DC7A98E2F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43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9.w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4" Type="http://schemas.openxmlformats.org/officeDocument/2006/relationships/image" Target="../media/image11.w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2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2.xml"/><Relationship Id="rId3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2.xml"/><Relationship Id="rId3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2.xml"/><Relationship Id="rId3" Type="http://schemas.openxmlformats.org/officeDocument/2006/relationships/chart" Target="../charts/char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chart" Target="../charts/chart5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20.wmf"/><Relationship Id="rId7" Type="http://schemas.openxmlformats.org/officeDocument/2006/relationships/chart" Target="../charts/chart6.xml"/><Relationship Id="rId1" Type="http://schemas.openxmlformats.org/officeDocument/2006/relationships/vmlDrawing" Target="../drawings/vmlDrawing1.vml"/><Relationship Id="rId2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2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1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2.emf"/><Relationship Id="rId1" Type="http://schemas.openxmlformats.org/officeDocument/2006/relationships/vmlDrawing" Target="../drawings/vmlDrawing3.vml"/><Relationship Id="rId2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4" Type="http://schemas.openxmlformats.org/officeDocument/2006/relationships/image" Target="../media/image23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audio" Target="../media/audio1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24.wmf"/><Relationship Id="rId7" Type="http://schemas.openxmlformats.org/officeDocument/2006/relationships/image" Target="../media/image25.png"/><Relationship Id="rId1" Type="http://schemas.openxmlformats.org/officeDocument/2006/relationships/vmlDrawing" Target="../drawings/vmlDrawing4.vml"/><Relationship Id="rId2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6.w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27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28.emf"/><Relationship Id="rId1" Type="http://schemas.openxmlformats.org/officeDocument/2006/relationships/vmlDrawing" Target="../drawings/vmlDrawing5.vml"/><Relationship Id="rId2" Type="http://schemas.openxmlformats.org/officeDocument/2006/relationships/tags" Target="../tags/tag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2" Type="http://schemas.openxmlformats.org/officeDocument/2006/relationships/tags" Target="../tags/tag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34.wmf"/><Relationship Id="rId1" Type="http://schemas.openxmlformats.org/officeDocument/2006/relationships/vmlDrawing" Target="../drawings/vmlDrawing7.vml"/><Relationship Id="rId2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12.bin"/><Relationship Id="rId5" Type="http://schemas.openxmlformats.org/officeDocument/2006/relationships/image" Target="../media/image35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36.emf"/><Relationship Id="rId1" Type="http://schemas.openxmlformats.org/officeDocument/2006/relationships/vmlDrawing" Target="../drawings/vmlDrawing8.vml"/><Relationship Id="rId2" Type="http://schemas.openxmlformats.org/officeDocument/2006/relationships/tags" Target="../tags/tag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14.bin"/><Relationship Id="rId5" Type="http://schemas.openxmlformats.org/officeDocument/2006/relationships/image" Target="../media/image37.emf"/><Relationship Id="rId1" Type="http://schemas.openxmlformats.org/officeDocument/2006/relationships/vmlDrawing" Target="../drawings/vmlDrawing9.vml"/><Relationship Id="rId2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8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17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5.emf"/><Relationship Id="rId1" Type="http://schemas.openxmlformats.org/officeDocument/2006/relationships/vmlDrawing" Target="../drawings/vmlDrawing11.vml"/><Relationship Id="rId2" Type="http://schemas.openxmlformats.org/officeDocument/2006/relationships/tags" Target="../tags/tag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19.bin"/><Relationship Id="rId5" Type="http://schemas.openxmlformats.org/officeDocument/2006/relationships/image" Target="../media/image42.wmf"/><Relationship Id="rId1" Type="http://schemas.openxmlformats.org/officeDocument/2006/relationships/vmlDrawing" Target="../drawings/vmlDrawing12.vml"/><Relationship Id="rId2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20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13.vml"/><Relationship Id="rId2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7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8.emf"/><Relationship Id="rId1" Type="http://schemas.openxmlformats.org/officeDocument/2006/relationships/vmlDrawing" Target="../drawings/vmlDrawing14.vml"/><Relationship Id="rId2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51.emf"/><Relationship Id="rId1" Type="http://schemas.openxmlformats.org/officeDocument/2006/relationships/vmlDrawing" Target="../drawings/vmlDrawing15.vml"/><Relationship Id="rId2" Type="http://schemas.openxmlformats.org/officeDocument/2006/relationships/tags" Target="../tags/tag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tags" Target="../tags/tag76.xml"/><Relationship Id="rId2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.png"/><Relationship Id="rId5" Type="http://schemas.openxmlformats.org/officeDocument/2006/relationships/image" Target="../media/image49.png"/><Relationship Id="rId1" Type="http://schemas.openxmlformats.org/officeDocument/2006/relationships/tags" Target="../tags/tag85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98130" y="2288574"/>
            <a:ext cx="7772400" cy="189134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sz="3600" dirty="0" smtClean="0"/>
              <a:t>Fundamentals of Linear</a:t>
            </a:r>
            <a:br>
              <a:rPr lang="en-GB" sz="3600" dirty="0" smtClean="0"/>
            </a:br>
            <a:r>
              <a:rPr lang="en-GB" dirty="0" smtClean="0"/>
              <a:t>Regression Modelling</a:t>
            </a:r>
            <a:br>
              <a:rPr lang="en-GB" dirty="0" smtClean="0"/>
            </a:br>
            <a:r>
              <a:rPr lang="en-GB" sz="2900" dirty="0" smtClean="0"/>
              <a:t>with applications to Epidemiology and Clinical Research</a:t>
            </a:r>
            <a:endParaRPr lang="en-GB" sz="29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41895"/>
            <a:ext cx="6400800" cy="1467943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Marion Ouidir &amp; </a:t>
            </a:r>
            <a:r>
              <a:rPr lang="en-GB" b="1" dirty="0" err="1" smtClean="0">
                <a:solidFill>
                  <a:schemeClr val="tx1"/>
                </a:solidFill>
              </a:rPr>
              <a:t>Rémy</a:t>
            </a:r>
            <a:r>
              <a:rPr lang="en-GB" b="1" dirty="0" smtClean="0">
                <a:solidFill>
                  <a:schemeClr val="tx1"/>
                </a:solidFill>
              </a:rPr>
              <a:t> Slama</a:t>
            </a:r>
          </a:p>
          <a:p>
            <a:r>
              <a:rPr lang="en-GB" sz="2100" dirty="0" smtClean="0"/>
              <a:t>Inserm and University Grenoble </a:t>
            </a:r>
            <a:r>
              <a:rPr lang="en-GB" sz="2100" dirty="0" err="1" smtClean="0"/>
              <a:t>Alpes</a:t>
            </a:r>
            <a:endParaRPr lang="en-GB" sz="2100" dirty="0" smtClean="0"/>
          </a:p>
          <a:p>
            <a:r>
              <a:rPr lang="en-GB" sz="2100" dirty="0" smtClean="0"/>
              <a:t>U823, team of Environmental Epidemiology, Grenoble</a:t>
            </a:r>
          </a:p>
        </p:txBody>
      </p:sp>
      <p:pic>
        <p:nvPicPr>
          <p:cNvPr id="4" name="Image 3" descr="Inserm-haute de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/>
          <a:stretch/>
        </p:blipFill>
        <p:spPr>
          <a:xfrm>
            <a:off x="6437665" y="5850754"/>
            <a:ext cx="2706335" cy="100724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8599" y="110961"/>
            <a:ext cx="871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thelas Regular"/>
                <a:cs typeface="Athelas Regular"/>
              </a:rPr>
              <a:t>Advanced Regression </a:t>
            </a:r>
            <a:r>
              <a:rPr lang="en-GB" dirty="0" err="1">
                <a:latin typeface="Athelas Regular"/>
                <a:cs typeface="Athelas Regular"/>
              </a:rPr>
              <a:t>M</a:t>
            </a:r>
            <a:r>
              <a:rPr lang="en-GB" dirty="0" err="1" smtClean="0">
                <a:latin typeface="Athelas Regular"/>
                <a:cs typeface="Athelas Regular"/>
              </a:rPr>
              <a:t>odeling</a:t>
            </a:r>
            <a:r>
              <a:rPr lang="en-GB" dirty="0" smtClean="0">
                <a:latin typeface="Athelas Regular"/>
                <a:cs typeface="Athelas Regular"/>
              </a:rPr>
              <a:t> in Epidemiology and Clinical Research </a:t>
            </a:r>
            <a:r>
              <a:rPr lang="en-GB" dirty="0">
                <a:solidFill>
                  <a:srgbClr val="FF6600"/>
                </a:solidFill>
                <a:latin typeface="Athelas Regular"/>
                <a:cs typeface="Athelas Regular"/>
              </a:rPr>
              <a:t> </a:t>
            </a:r>
            <a:r>
              <a:rPr lang="en-GB" b="1" dirty="0" smtClean="0">
                <a:solidFill>
                  <a:srgbClr val="FF6600"/>
                </a:solidFill>
                <a:latin typeface="Athelas Regular"/>
                <a:cs typeface="Athelas Regular"/>
              </a:rPr>
              <a:t>(2)</a:t>
            </a:r>
            <a:endParaRPr lang="en-GB" b="1" dirty="0">
              <a:solidFill>
                <a:srgbClr val="FF6600"/>
              </a:solidFill>
              <a:latin typeface="Athelas Regular"/>
              <a:cs typeface="Athelas Regular"/>
            </a:endParaRPr>
          </a:p>
        </p:txBody>
      </p:sp>
      <p:pic>
        <p:nvPicPr>
          <p:cNvPr id="6" name="Image 5" descr="Capture d’écran 2014-10-23 à 13.44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56" y="565907"/>
            <a:ext cx="2348727" cy="1629175"/>
          </a:xfrm>
          <a:prstGeom prst="rect">
            <a:avLst/>
          </a:prstGeom>
        </p:spPr>
      </p:pic>
      <p:pic>
        <p:nvPicPr>
          <p:cNvPr id="8" name="Image 7" descr="LOGO_UGA_VO_CMJN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403"/>
            <a:ext cx="2130243" cy="13805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9257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87681" y="3426947"/>
            <a:ext cx="504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X</a:t>
            </a:r>
            <a:r>
              <a:rPr lang="en-GB" sz="2400" b="1" baseline="-25000" dirty="0" smtClean="0"/>
              <a:t>1</a:t>
            </a:r>
            <a:r>
              <a:rPr lang="en-GB" sz="2400" b="1" dirty="0" smtClean="0"/>
              <a:t> (maternal body mass index, kg/m</a:t>
            </a:r>
            <a:r>
              <a:rPr lang="en-GB" sz="2400" b="1" baseline="30000" dirty="0" smtClean="0"/>
              <a:t>2</a:t>
            </a:r>
            <a:r>
              <a:rPr lang="en-GB" sz="2400" b="1" dirty="0" smtClean="0"/>
              <a:t>)</a:t>
            </a:r>
            <a:endParaRPr lang="en-GB" sz="2400" b="1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b="8328"/>
          <a:stretch/>
        </p:blipFill>
        <p:spPr bwMode="auto">
          <a:xfrm>
            <a:off x="611425" y="453008"/>
            <a:ext cx="4671946" cy="29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 rot="16200000">
            <a:off x="-1378031" y="1504182"/>
            <a:ext cx="3545996" cy="738664"/>
          </a:xfrm>
          <a:prstGeom prst="rect">
            <a:avLst/>
          </a:prstGeom>
          <a:solidFill>
            <a:srgbClr val="FFFF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GB" sz="2400" b="1" dirty="0" smtClean="0"/>
              <a:t>Y (birth weight of offspring, g)</a:t>
            </a:r>
            <a:endParaRPr lang="en-GB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340758" y="2771016"/>
            <a:ext cx="323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observation </a:t>
            </a:r>
            <a:r>
              <a:rPr lang="en-GB" sz="2400" dirty="0" err="1" smtClean="0">
                <a:latin typeface="Corbel"/>
                <a:cs typeface="Corbel"/>
              </a:rPr>
              <a:t>i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3872384" y="2316299"/>
            <a:ext cx="1219369" cy="658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457357" y="2889594"/>
            <a:ext cx="86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b="1" baseline="-25000" dirty="0" smtClean="0">
                <a:cs typeface="Times New Roman" charset="0"/>
              </a:rPr>
              <a:t>i</a:t>
            </a: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987681" y="2206539"/>
            <a:ext cx="258682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97510" y="2143819"/>
            <a:ext cx="86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Y</a:t>
            </a:r>
            <a:r>
              <a:rPr lang="en-GB" sz="2400" b="1" baseline="-25000" dirty="0" smtClean="0">
                <a:cs typeface="Times New Roman" charset="0"/>
              </a:rPr>
              <a:t>i</a:t>
            </a: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8" name="Connecteur droit 17"/>
          <p:cNvCxnSpPr/>
          <p:nvPr/>
        </p:nvCxnSpPr>
        <p:spPr>
          <a:xfrm>
            <a:off x="3715609" y="2316299"/>
            <a:ext cx="0" cy="109496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910481" y="1269166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“Scatter plot of observations”</a:t>
            </a:r>
            <a:endParaRPr lang="en-GB" sz="2400" dirty="0">
              <a:latin typeface="Corbel"/>
              <a:cs typeface="Corbel"/>
            </a:endParaRPr>
          </a:p>
        </p:txBody>
      </p:sp>
      <p:graphicFrame>
        <p:nvGraphicFramePr>
          <p:cNvPr id="26" name="Tableau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7678"/>
              </p:ext>
            </p:extLst>
          </p:nvPr>
        </p:nvGraphicFramePr>
        <p:xfrm>
          <a:off x="897510" y="4125299"/>
          <a:ext cx="6096000" cy="2595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Observation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11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21</a:t>
                      </a:r>
                      <a:endParaRPr lang="en-GB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22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1i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2i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2N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6851141" y="4933867"/>
            <a:ext cx="22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Data set </a:t>
            </a:r>
          </a:p>
          <a:p>
            <a:pPr algn="ctr"/>
            <a:r>
              <a:rPr lang="en-GB" sz="2400" b="1" dirty="0" smtClean="0">
                <a:cs typeface="Times New Roman" charset="0"/>
              </a:rPr>
              <a:t>(N observations)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16" name="Rectangle 10"/>
          <p:cNvSpPr txBox="1">
            <a:spLocks noChangeArrowheads="1"/>
          </p:cNvSpPr>
          <p:nvPr/>
        </p:nvSpPr>
        <p:spPr>
          <a:xfrm>
            <a:off x="231370" y="112442"/>
            <a:ext cx="8207375" cy="492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I.2) The 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covariates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 X</a:t>
            </a:r>
            <a:r>
              <a:rPr lang="fr-FR" sz="3200" b="1" baseline="-25000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1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… 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X</a:t>
            </a:r>
            <a:r>
              <a:rPr lang="fr-FR" sz="3200" b="1" baseline="-25000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p</a:t>
            </a:r>
            <a:endParaRPr lang="en-US" sz="3200" b="1" baseline="-25000" dirty="0">
              <a:ln w="1905"/>
              <a:solidFill>
                <a:srgbClr val="4F81B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075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687868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200" i="1" dirty="0" smtClean="0">
                <a:solidFill>
                  <a:srgbClr val="4F81BD"/>
                </a:solidFill>
                <a:latin typeface="Arial" charset="0"/>
              </a:rPr>
              <a:t>Several </a:t>
            </a:r>
            <a:r>
              <a:rPr lang="en-US" sz="3200" b="1" i="1" dirty="0" smtClean="0">
                <a:solidFill>
                  <a:srgbClr val="4F81BD"/>
                </a:solidFill>
                <a:latin typeface="Arial" charset="0"/>
              </a:rPr>
              <a:t>types</a:t>
            </a:r>
            <a:r>
              <a:rPr lang="en-US" sz="3200" i="1" dirty="0" smtClean="0">
                <a:solidFill>
                  <a:srgbClr val="4F81BD"/>
                </a:solidFill>
                <a:latin typeface="Arial" charset="0"/>
              </a:rPr>
              <a:t> of covariates</a:t>
            </a:r>
            <a:endParaRPr lang="en-US" sz="3200" i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6059487" cy="53276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GB" sz="2000" b="1" dirty="0" smtClean="0">
                <a:solidFill>
                  <a:srgbClr val="FF6600"/>
                </a:solidFill>
                <a:latin typeface="Arial" charset="0"/>
              </a:rPr>
              <a:t>Binary covariates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 smtClean="0">
                <a:latin typeface="Arial" charset="0"/>
              </a:rPr>
              <a:t>	These only can take 2 values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 smtClean="0">
                <a:latin typeface="Antique Olive" charset="0"/>
              </a:rPr>
              <a:t>	e.g.:</a:t>
            </a:r>
            <a:r>
              <a:rPr lang="en-GB" sz="1800" dirty="0" smtClean="0">
                <a:latin typeface="Antique Olive" charset="0"/>
              </a:rPr>
              <a:t> sex = Female or male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 smtClean="0">
                <a:latin typeface="Antique Olive" charset="0"/>
              </a:rPr>
              <a:t>      or HIV serology : HIV+/HIV-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GB" sz="2000" b="1" dirty="0" smtClean="0">
                <a:solidFill>
                  <a:srgbClr val="FF6600"/>
                </a:solidFill>
                <a:latin typeface="Arial" charset="0"/>
              </a:rPr>
              <a:t>Categorical covariates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 smtClean="0">
                <a:latin typeface="Arial" charset="0"/>
              </a:rPr>
              <a:t>	These variables can take a finite (&lt;&lt;n) number of possible values, strictly greater than 2. They are either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 smtClean="0">
                <a:solidFill>
                  <a:srgbClr val="FF6600"/>
                </a:solidFill>
                <a:latin typeface="Arial" charset="0"/>
              </a:rPr>
              <a:t>	-ordered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latin typeface="Arial" charset="0"/>
              </a:rPr>
              <a:t>	</a:t>
            </a:r>
            <a:r>
              <a:rPr lang="en-GB" sz="1800" dirty="0" smtClean="0">
                <a:latin typeface="Arial" charset="0"/>
              </a:rPr>
              <a:t>If there is a natural ‘scale’</a:t>
            </a:r>
          </a:p>
          <a:p>
            <a:pPr lvl="1" algn="just" eaLnBrk="1" hangingPunct="1">
              <a:lnSpc>
                <a:spcPct val="80000"/>
              </a:lnSpc>
              <a:buFontTx/>
              <a:buNone/>
            </a:pPr>
            <a:r>
              <a:rPr lang="en-GB" sz="1600" dirty="0" smtClean="0">
                <a:latin typeface="Antique Olive" charset="0"/>
                <a:ea typeface="ＭＳ Ｐゴシック" charset="0"/>
              </a:rPr>
              <a:t>e.g.: Number of children: 1, 2, 3, …,10.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 smtClean="0">
                <a:solidFill>
                  <a:srgbClr val="FF6600"/>
                </a:solidFill>
                <a:latin typeface="Arial" charset="0"/>
              </a:rPr>
              <a:t>	-not ordered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>
                <a:latin typeface="Arial" charset="0"/>
              </a:rPr>
              <a:t>	</a:t>
            </a:r>
            <a:r>
              <a:rPr lang="en-GB" sz="1800" dirty="0" smtClean="0">
                <a:latin typeface="Arial" charset="0"/>
              </a:rPr>
              <a:t>If there is no obvious scale or ranking among values</a:t>
            </a:r>
          </a:p>
          <a:p>
            <a:pPr lvl="1" algn="just" eaLnBrk="1" hangingPunct="1">
              <a:lnSpc>
                <a:spcPct val="80000"/>
              </a:lnSpc>
              <a:buFontTx/>
              <a:buNone/>
            </a:pPr>
            <a:r>
              <a:rPr lang="en-GB" sz="1600" dirty="0" smtClean="0">
                <a:latin typeface="Antique Olive" charset="0"/>
                <a:ea typeface="ＭＳ Ｐゴシック" charset="0"/>
              </a:rPr>
              <a:t>E.g.: City of recruitment (in a </a:t>
            </a:r>
            <a:r>
              <a:rPr lang="en-GB" sz="1600" dirty="0" err="1" smtClean="0">
                <a:latin typeface="Antique Olive" charset="0"/>
                <a:ea typeface="ＭＳ Ｐゴシック" charset="0"/>
              </a:rPr>
              <a:t>multicentric</a:t>
            </a:r>
            <a:r>
              <a:rPr lang="en-GB" sz="1600" dirty="0" smtClean="0">
                <a:latin typeface="Antique Olive" charset="0"/>
                <a:ea typeface="ＭＳ Ｐゴシック" charset="0"/>
              </a:rPr>
              <a:t> study)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GB" sz="1800" dirty="0">
              <a:latin typeface="Arial" charset="0"/>
            </a:endParaRP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981075"/>
            <a:ext cx="27686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141624"/>
            <a:ext cx="34544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583251" y="2632144"/>
            <a:ext cx="177312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ZoneTexte 2"/>
          <p:cNvSpPr txBox="1"/>
          <p:nvPr/>
        </p:nvSpPr>
        <p:spPr>
          <a:xfrm>
            <a:off x="6644605" y="2632144"/>
            <a:ext cx="613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smtClean="0"/>
              <a:t>HIV+</a:t>
            </a:r>
            <a:endParaRPr lang="en-GB" sz="1500" dirty="0"/>
          </a:p>
        </p:txBody>
      </p:sp>
      <p:sp>
        <p:nvSpPr>
          <p:cNvPr id="9" name="ZoneTexte 8"/>
          <p:cNvSpPr txBox="1"/>
          <p:nvPr/>
        </p:nvSpPr>
        <p:spPr>
          <a:xfrm>
            <a:off x="7662092" y="2632144"/>
            <a:ext cx="613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smtClean="0"/>
              <a:t>HIV-</a:t>
            </a:r>
            <a:endParaRPr lang="en-GB" sz="1500" dirty="0"/>
          </a:p>
        </p:txBody>
      </p:sp>
      <p:sp>
        <p:nvSpPr>
          <p:cNvPr id="10" name="ZoneTexte 9"/>
          <p:cNvSpPr txBox="1"/>
          <p:nvPr/>
        </p:nvSpPr>
        <p:spPr>
          <a:xfrm>
            <a:off x="6759311" y="6308725"/>
            <a:ext cx="1694345" cy="3231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500" dirty="0" smtClean="0"/>
              <a:t>Country</a:t>
            </a:r>
            <a:endParaRPr lang="en-GB" sz="15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8960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507413" cy="402907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2200" b="1" dirty="0" smtClean="0">
                <a:solidFill>
                  <a:srgbClr val="FF6600"/>
                </a:solidFill>
                <a:latin typeface="Arial" charset="0"/>
              </a:rPr>
              <a:t>Continuous covariates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dirty="0" smtClean="0">
                <a:latin typeface="Arial" charset="0"/>
                <a:ea typeface="ＭＳ Ｐゴシック" charset="0"/>
              </a:rPr>
              <a:t>They can take a very large number of values, usually in a given interval.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dirty="0" smtClean="0">
                <a:latin typeface="Arial" charset="0"/>
                <a:ea typeface="ＭＳ Ｐゴシック" charset="0"/>
              </a:rPr>
              <a:t>There is a natural scale. Usually, </a:t>
            </a:r>
            <a:r>
              <a:rPr lang="en-GB" sz="2000" dirty="0" smtClean="0">
                <a:solidFill>
                  <a:schemeClr val="accent1"/>
                </a:solidFill>
                <a:latin typeface="Arial" charset="0"/>
                <a:ea typeface="ＭＳ Ｐゴシック" charset="0"/>
              </a:rPr>
              <a:t>there is a unit </a:t>
            </a:r>
            <a:r>
              <a:rPr lang="en-GB" sz="2000" dirty="0" smtClean="0">
                <a:latin typeface="Arial" charset="0"/>
                <a:ea typeface="ＭＳ Ｐゴシック" charset="0"/>
              </a:rPr>
              <a:t>(and the choice of the unit will to some extent the estimates of the regression model)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GB" sz="1800" i="1" dirty="0" smtClean="0">
                <a:latin typeface="Arial" charset="0"/>
                <a:ea typeface="ＭＳ Ｐゴシック" charset="0"/>
              </a:rPr>
              <a:t>E.g.:</a:t>
            </a:r>
            <a:r>
              <a:rPr lang="en-GB" sz="1800" dirty="0" smtClean="0">
                <a:latin typeface="Arial" charset="0"/>
                <a:ea typeface="ＭＳ Ｐゴシック" charset="0"/>
              </a:rPr>
              <a:t> blood pressure (mm Hg), biomarker’s concentration…</a:t>
            </a:r>
            <a:endParaRPr lang="en-GB" sz="1800" dirty="0" smtClean="0">
              <a:latin typeface="Arial" charset="0"/>
              <a:ea typeface="ＭＳ Ｐゴシック" charset="0"/>
              <a:sym typeface="Wingdings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è"/>
            </a:pPr>
            <a:r>
              <a:rPr lang="en-GB" sz="1800" dirty="0" smtClean="0">
                <a:latin typeface="Arial" charset="0"/>
                <a:ea typeface="ＭＳ Ｐゴシック" charset="0"/>
              </a:rPr>
              <a:t>In practice, since the number of digits given by most measurement tools is limited (as well as their accuracy), the corresponding covariate actually varies on a discontinuous scale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GB" sz="1400" dirty="0" smtClean="0">
                <a:latin typeface="Arial" charset="0"/>
                <a:ea typeface="ＭＳ Ｐゴシック" charset="0"/>
              </a:rPr>
              <a:t>For height, increments are usually by 1 mm or more</a:t>
            </a:r>
            <a:endParaRPr lang="en-GB" sz="1400" dirty="0" smtClean="0">
              <a:latin typeface="Arial" charset="0"/>
              <a:ea typeface="ＭＳ Ｐゴシック" charset="0"/>
              <a:sym typeface="Wingdings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è"/>
            </a:pPr>
            <a:r>
              <a:rPr lang="en-GB" sz="1800" dirty="0" smtClean="0">
                <a:latin typeface="Arial" charset="0"/>
                <a:ea typeface="ＭＳ Ｐゴシック" charset="0"/>
              </a:rPr>
              <a:t>As soon as a covariate can take a very large number of values (much larger than the number of observations n), we will call it a continuous covariate</a:t>
            </a:r>
            <a:endParaRPr lang="en-GB" altLang="ja-JP" sz="1800" dirty="0" smtClean="0">
              <a:latin typeface="Arial" charset="0"/>
              <a:ea typeface="ＭＳ Ｐゴシック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è"/>
            </a:pPr>
            <a:endParaRPr lang="en-GB" sz="1800" dirty="0">
              <a:latin typeface="Arial" charset="0"/>
              <a:ea typeface="ＭＳ Ｐゴシック" charset="0"/>
            </a:endParaRPr>
          </a:p>
        </p:txBody>
      </p:sp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260850"/>
            <a:ext cx="3810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418013"/>
            <a:ext cx="34925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619250" y="4365625"/>
            <a:ext cx="2057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smtClean="0"/>
              <a:t>Histogram</a:t>
            </a:r>
            <a:endParaRPr lang="en-GB" sz="1800"/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5940425" y="4217988"/>
            <a:ext cx="2514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smtClean="0"/>
              <a:t>Density function f</a:t>
            </a:r>
          </a:p>
          <a:p>
            <a:pPr eaLnBrk="1" hangingPunct="1"/>
            <a:endParaRPr lang="en-GB" sz="1400" smtClean="0"/>
          </a:p>
          <a:p>
            <a:pPr eaLnBrk="1" hangingPunct="1"/>
            <a:r>
              <a:rPr lang="en-GB" sz="1400" smtClean="0"/>
              <a:t>f(x).dx is an estimate of the proportion of observations for which X is between x and x+</a:t>
            </a:r>
            <a:r>
              <a:rPr lang="en-GB" sz="1400" i="1" smtClean="0"/>
              <a:t>dx</a:t>
            </a:r>
            <a:r>
              <a:rPr lang="en-GB" sz="1400" smtClean="0"/>
              <a:t>, if </a:t>
            </a:r>
            <a:r>
              <a:rPr lang="en-GB" sz="1400" i="1" smtClean="0"/>
              <a:t>dx</a:t>
            </a:r>
            <a:r>
              <a:rPr lang="en-GB" sz="1400" smtClean="0"/>
              <a:t> is ‘small’</a:t>
            </a:r>
            <a:endParaRPr lang="en-GB" sz="1800"/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6817178" y="6546171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b="1" smtClean="0"/>
              <a:t>X</a:t>
            </a:r>
          </a:p>
          <a:p>
            <a:pPr eaLnBrk="1" hangingPunct="1"/>
            <a:endParaRPr lang="en-GB" sz="1800" b="1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13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612" y="1748629"/>
            <a:ext cx="8229600" cy="4377534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2000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latin typeface="Arial" charset="0"/>
              </a:rPr>
              <a:t>One should distinguish</a:t>
            </a:r>
            <a:endParaRPr lang="en-US" sz="2000" dirty="0">
              <a:latin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coding</a:t>
            </a:r>
            <a:r>
              <a:rPr lang="en-US" sz="2000" dirty="0" smtClean="0">
                <a:latin typeface="Arial" charset="0"/>
              </a:rPr>
              <a:t> of a covariate in the regression model</a:t>
            </a:r>
          </a:p>
          <a:p>
            <a:pPr eaLnBrk="1" hangingPunct="1"/>
            <a:r>
              <a:rPr lang="en-US" sz="2000" dirty="0" smtClean="0">
                <a:latin typeface="Arial" charset="0"/>
              </a:rPr>
              <a:t>The value measured or 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estimated by the “tool” </a:t>
            </a:r>
            <a:r>
              <a:rPr lang="en-US" sz="2000" dirty="0" smtClean="0">
                <a:latin typeface="Arial" charset="0"/>
              </a:rPr>
              <a:t>used by the researcher (biochemical assay, dosimeter, reply to a questionnaire…)</a:t>
            </a:r>
            <a:endParaRPr lang="en-US" sz="2000" dirty="0">
              <a:latin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underlying theoretical notion</a:t>
            </a:r>
            <a:endParaRPr lang="en-US" sz="2000" dirty="0">
              <a:solidFill>
                <a:srgbClr val="FF6600"/>
              </a:solidFill>
              <a:latin typeface="Arial" charset="0"/>
            </a:endParaRPr>
          </a:p>
          <a:p>
            <a:pPr eaLnBrk="1" hangingPunct="1"/>
            <a:endParaRPr lang="en-US" sz="2000" i="1" u="sng" dirty="0">
              <a:latin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27824" y="3791052"/>
            <a:ext cx="17161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“Aging”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7427824" y="3104277"/>
            <a:ext cx="17161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Age in years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7427824" y="2472795"/>
            <a:ext cx="17161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X: Age&lt;35 Y/N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719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61602"/>
          </a:xfrm>
        </p:spPr>
        <p:txBody>
          <a:bodyPr>
            <a:normAutofit/>
          </a:bodyPr>
          <a:lstStyle/>
          <a:p>
            <a:pPr algn="l"/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I.3) The model’s parameters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221" y="982277"/>
            <a:ext cx="8610600" cy="18429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fr-FR" b="1" i="1" dirty="0" err="1" smtClean="0">
                <a:solidFill>
                  <a:srgbClr val="4F81BD"/>
                </a:solidFill>
                <a:cs typeface="Times New Roman" charset="0"/>
              </a:rPr>
              <a:t>Intercept</a:t>
            </a:r>
            <a:r>
              <a:rPr lang="fr-FR" b="1" i="1" dirty="0" smtClean="0">
                <a:solidFill>
                  <a:srgbClr val="4F81BD"/>
                </a:solidFill>
                <a:cs typeface="Times New Roman" charset="0"/>
              </a:rPr>
              <a:t> (</a:t>
            </a:r>
            <a:r>
              <a:rPr lang="en-GB" b="1" i="1" dirty="0" smtClean="0">
                <a:solidFill>
                  <a:srgbClr val="4F81BD"/>
                </a:solidFill>
                <a:latin typeface="Symbol" charset="0"/>
                <a:cs typeface="Times New Roman" charset="0"/>
              </a:rPr>
              <a:t>a</a:t>
            </a:r>
            <a:r>
              <a:rPr lang="en-GB" b="1" i="1" dirty="0" smtClean="0">
                <a:solidFill>
                  <a:srgbClr val="4F81BD"/>
                </a:solidFill>
                <a:latin typeface="Arial"/>
                <a:cs typeface="Arial"/>
              </a:rPr>
              <a:t>)</a:t>
            </a:r>
            <a:endParaRPr lang="en-GB" dirty="0">
              <a:solidFill>
                <a:srgbClr val="4F81BD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2000" dirty="0" smtClean="0">
                <a:latin typeface="Symbol" charset="0"/>
                <a:cs typeface="Times New Roman" charset="0"/>
              </a:rPr>
              <a:t>a </a:t>
            </a:r>
            <a:r>
              <a:rPr lang="en-GB" sz="2000" dirty="0" smtClean="0">
                <a:cs typeface="Times New Roman" charset="0"/>
              </a:rPr>
              <a:t>corresponds to the value of Y predicted by the model for subjects among whom X=0 (or X</a:t>
            </a:r>
            <a:r>
              <a:rPr lang="en-GB" sz="2000" baseline="-25000" dirty="0" smtClean="0">
                <a:cs typeface="Times New Roman" charset="0"/>
              </a:rPr>
              <a:t>1</a:t>
            </a:r>
            <a:r>
              <a:rPr lang="en-GB" sz="2000" dirty="0" smtClean="0">
                <a:cs typeface="Times New Roman" charset="0"/>
              </a:rPr>
              <a:t>=X</a:t>
            </a:r>
            <a:r>
              <a:rPr lang="en-GB" sz="2000" baseline="-25000" dirty="0" smtClean="0">
                <a:cs typeface="Times New Roman" charset="0"/>
              </a:rPr>
              <a:t>2</a:t>
            </a:r>
            <a:r>
              <a:rPr lang="en-GB" sz="2000" dirty="0" smtClean="0">
                <a:cs typeface="Times New Roman" charset="0"/>
              </a:rPr>
              <a:t>=</a:t>
            </a:r>
            <a:r>
              <a:rPr lang="en-GB" sz="2000" dirty="0">
                <a:cs typeface="Times New Roman" charset="0"/>
              </a:rPr>
              <a:t>…</a:t>
            </a:r>
            <a:r>
              <a:rPr lang="en-GB" sz="2000" dirty="0" err="1" smtClean="0">
                <a:cs typeface="Times New Roman" charset="0"/>
              </a:rPr>
              <a:t>X</a:t>
            </a:r>
            <a:r>
              <a:rPr lang="en-GB" sz="2000" baseline="-25000" dirty="0" err="1" smtClean="0">
                <a:cs typeface="Times New Roman" charset="0"/>
              </a:rPr>
              <a:t>p</a:t>
            </a:r>
            <a:r>
              <a:rPr lang="en-GB" sz="2000" dirty="0" smtClean="0">
                <a:cs typeface="Times New Roman" charset="0"/>
              </a:rPr>
              <a:t>=0 if there are several covariates)</a:t>
            </a:r>
          </a:p>
          <a:p>
            <a:pPr marL="400050" lvl="1" indent="0" algn="just">
              <a:lnSpc>
                <a:spcPct val="120000"/>
              </a:lnSpc>
              <a:buNone/>
            </a:pPr>
            <a:r>
              <a:rPr lang="en-GB" sz="1500" i="1" dirty="0" smtClean="0">
                <a:cs typeface="Times New Roman" charset="0"/>
              </a:rPr>
              <a:t>Here, this would correspond to the birth weight of children whose mother has a BMI of 0!</a:t>
            </a:r>
            <a:endParaRPr lang="en-GB" sz="2000" dirty="0">
              <a:cs typeface="Times New Roman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/>
          <a:stretch/>
        </p:blipFill>
        <p:spPr bwMode="auto">
          <a:xfrm>
            <a:off x="2347588" y="3488254"/>
            <a:ext cx="4438650" cy="28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873686" y="6140415"/>
            <a:ext cx="3887788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Body mass index (BMI, 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kg/m²)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 rot="16200000">
            <a:off x="694455" y="4745693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66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g)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0294" y="4477403"/>
            <a:ext cx="218663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r>
              <a:rPr lang="en-GB" b="1" dirty="0" smtClean="0">
                <a:latin typeface="Symbol" charset="0"/>
                <a:cs typeface="Times New Roman" charset="0"/>
              </a:rPr>
              <a:t>a</a:t>
            </a:r>
            <a:endParaRPr lang="en-GB" dirty="0"/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2783826" y="4289021"/>
            <a:ext cx="3752845" cy="37449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710030" y="455657"/>
            <a:ext cx="3129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4F81BD"/>
                </a:solidFill>
              </a:rPr>
              <a:t>E(Y)  = </a:t>
            </a:r>
            <a:r>
              <a:rPr lang="en-GB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dirty="0">
                <a:solidFill>
                  <a:srgbClr val="4F81BD"/>
                </a:solidFill>
                <a:cs typeface="Times New Roman" charset="0"/>
              </a:rPr>
              <a:t>+</a:t>
            </a:r>
            <a:r>
              <a:rPr lang="en-GB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b="1" dirty="0">
                <a:solidFill>
                  <a:srgbClr val="4F81BD"/>
                </a:solidFill>
                <a:cs typeface="Times New Roman" charset="0"/>
              </a:rPr>
              <a:t>X</a:t>
            </a:r>
            <a:r>
              <a:rPr lang="en-GB" b="1" baseline="-25000" dirty="0">
                <a:solidFill>
                  <a:srgbClr val="4F81BD"/>
                </a:solidFill>
                <a:cs typeface="Times New Roman" charset="0"/>
              </a:rPr>
              <a:t>1</a:t>
            </a:r>
            <a:r>
              <a:rPr lang="en-GB" b="1" dirty="0">
                <a:solidFill>
                  <a:srgbClr val="4F81BD"/>
                </a:solidFill>
                <a:cs typeface="Times New Roman" charset="0"/>
              </a:rPr>
              <a:t> + </a:t>
            </a:r>
            <a:r>
              <a:rPr lang="en-GB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b="1" dirty="0">
                <a:solidFill>
                  <a:srgbClr val="4F81BD"/>
                </a:solidFill>
                <a:cs typeface="Times New Roman" charset="0"/>
              </a:rPr>
              <a:t>X</a:t>
            </a:r>
            <a:r>
              <a:rPr lang="en-GB" b="1" baseline="-25000" dirty="0">
                <a:solidFill>
                  <a:srgbClr val="4F81BD"/>
                </a:solidFill>
                <a:cs typeface="Times New Roman" charset="0"/>
              </a:rPr>
              <a:t>2</a:t>
            </a:r>
            <a:r>
              <a:rPr lang="en-GB" b="1" dirty="0">
                <a:solidFill>
                  <a:srgbClr val="4F81BD"/>
                </a:solidFill>
                <a:cs typeface="Times New Roman" charset="0"/>
              </a:rPr>
              <a:t> +…</a:t>
            </a:r>
            <a:r>
              <a:rPr lang="en-GB" dirty="0">
                <a:solidFill>
                  <a:srgbClr val="4F81BD"/>
                </a:solidFill>
              </a:rPr>
              <a:t>+ </a:t>
            </a:r>
            <a:r>
              <a:rPr lang="en-GB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dirty="0">
                <a:solidFill>
                  <a:srgbClr val="4F81BD"/>
                </a:solidFill>
              </a:rPr>
              <a:t>X</a:t>
            </a:r>
            <a:r>
              <a:rPr lang="en-GB" baseline="-25000" dirty="0">
                <a:solidFill>
                  <a:srgbClr val="4F81BD"/>
                </a:solidFill>
              </a:rPr>
              <a:t>p</a:t>
            </a:r>
            <a:endParaRPr lang="en-GB" dirty="0">
              <a:solidFill>
                <a:srgbClr val="4F81BD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282522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Symbol" charset="0"/>
                <a:cs typeface="Times New Roman" charset="0"/>
              </a:rPr>
              <a:t>a</a:t>
            </a:r>
            <a:r>
              <a:rPr lang="en-GB" sz="2000" dirty="0">
                <a:cs typeface="Times New Roman" charset="0"/>
              </a:rPr>
              <a:t> therefore does not always have a concrete interpretation.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51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7205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b="1" i="1" dirty="0">
                <a:solidFill>
                  <a:srgbClr val="4F81BD"/>
                </a:solidFill>
                <a:cs typeface="Times New Roman" charset="0"/>
              </a:rPr>
              <a:t>The parameter </a:t>
            </a:r>
            <a:r>
              <a:rPr lang="en-GB" sz="2800" b="1" i="1" dirty="0">
                <a:solidFill>
                  <a:srgbClr val="4F81BD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i="1" dirty="0">
                <a:solidFill>
                  <a:srgbClr val="4F81BD"/>
                </a:solidFill>
                <a:cs typeface="Times New Roman" charset="0"/>
              </a:rPr>
              <a:t> (slope)</a:t>
            </a:r>
            <a:r>
              <a:rPr lang="en-GB" sz="2800" dirty="0">
                <a:solidFill>
                  <a:srgbClr val="4F81BD"/>
                </a:solidFill>
                <a:cs typeface="Times New Roman" charset="0"/>
              </a:rPr>
              <a:t/>
            </a:r>
            <a:br>
              <a:rPr lang="en-GB" sz="2800" dirty="0">
                <a:solidFill>
                  <a:srgbClr val="4F81BD"/>
                </a:solidFill>
                <a:cs typeface="Times New Roman" charset="0"/>
              </a:rPr>
            </a:b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057" y="762093"/>
            <a:ext cx="8463976" cy="29247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i="1" dirty="0" smtClean="0">
                <a:latin typeface="Symbol" charset="0"/>
                <a:cs typeface="Times New Roman" charset="0"/>
              </a:rPr>
              <a:t>b</a:t>
            </a:r>
            <a:r>
              <a:rPr lang="en-GB" sz="2000" b="1" dirty="0" smtClean="0">
                <a:cs typeface="Times New Roman" charset="0"/>
              </a:rPr>
              <a:t> is the slope of the line</a:t>
            </a:r>
            <a:r>
              <a:rPr lang="en-GB" sz="2000" dirty="0" smtClean="0">
                <a:cs typeface="Times New Roman" charset="0"/>
              </a:rPr>
              <a:t> describing the relation between the predicted value E</a:t>
            </a:r>
            <a:r>
              <a:rPr lang="en-GB" sz="2000" dirty="0">
                <a:cs typeface="Times New Roman" charset="0"/>
              </a:rPr>
              <a:t>(Y) </a:t>
            </a:r>
            <a:r>
              <a:rPr lang="en-GB" sz="2000" dirty="0" smtClean="0">
                <a:cs typeface="Times New Roman" charset="0"/>
              </a:rPr>
              <a:t>and X</a:t>
            </a:r>
            <a:r>
              <a:rPr lang="en-GB" sz="1600" baseline="-25000" dirty="0" smtClean="0">
                <a:cs typeface="Times New Roman" charset="0"/>
              </a:rPr>
              <a:t>1</a:t>
            </a:r>
            <a:r>
              <a:rPr lang="en-GB" sz="2000" dirty="0" smtClean="0">
                <a:cs typeface="Times New Roman" charset="0"/>
              </a:rPr>
              <a:t>.</a:t>
            </a: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When X increases by </a:t>
            </a:r>
            <a:r>
              <a:rPr lang="en-GB" sz="2000" dirty="0">
                <a:cs typeface="Times New Roman" charset="0"/>
              </a:rPr>
              <a:t>1, E(Y) </a:t>
            </a:r>
            <a:r>
              <a:rPr lang="en-GB" sz="2000" dirty="0" smtClean="0">
                <a:cs typeface="Times New Roman" charset="0"/>
              </a:rPr>
              <a:t>varies by </a:t>
            </a:r>
            <a:r>
              <a:rPr lang="en-GB" sz="2000" i="1" dirty="0">
                <a:latin typeface="Symbol" charset="0"/>
                <a:cs typeface="Times New Roman" charset="0"/>
              </a:rPr>
              <a:t>b</a:t>
            </a:r>
            <a:r>
              <a:rPr lang="en-GB" sz="2000" dirty="0">
                <a:cs typeface="Times New Roman" charset="0"/>
              </a:rPr>
              <a:t>. </a:t>
            </a:r>
          </a:p>
          <a:p>
            <a:pPr marL="0" indent="0" algn="ctr">
              <a:buNone/>
            </a:pP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(This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is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an estimation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based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on the data,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this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is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not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necessarily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reality)</a:t>
            </a:r>
            <a:endParaRPr lang="fr-FR" sz="1900" b="1" i="1" dirty="0">
              <a:solidFill>
                <a:srgbClr val="4F81BD"/>
              </a:solidFill>
              <a:latin typeface="Corbel"/>
              <a:cs typeface="Corbel"/>
            </a:endParaRPr>
          </a:p>
          <a:p>
            <a:pPr marL="0" indent="0" algn="just">
              <a:buNone/>
            </a:pPr>
            <a:r>
              <a:rPr lang="en-GB" sz="2000" b="1" i="1" dirty="0" smtClean="0">
                <a:latin typeface="Symbol" charset="0"/>
                <a:cs typeface="Times New Roman" charset="0"/>
              </a:rPr>
              <a:t>b</a:t>
            </a:r>
            <a:r>
              <a:rPr lang="en-GB" sz="2000" b="1" dirty="0" smtClean="0">
                <a:cs typeface="Times New Roman" charset="0"/>
              </a:rPr>
              <a:t> has a unit (corresponding to the ratio of the units of Y/X).</a:t>
            </a:r>
            <a:endParaRPr lang="en-GB" sz="2000" dirty="0" smtClean="0">
              <a:cs typeface="Times New Roman" charset="0"/>
            </a:endParaRP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The value of </a:t>
            </a:r>
            <a:r>
              <a:rPr lang="en-GB" sz="2000" b="1" i="1" dirty="0">
                <a:latin typeface="Symbol" charset="0"/>
                <a:cs typeface="Times New Roman" charset="0"/>
              </a:rPr>
              <a:t>b</a:t>
            </a:r>
            <a:r>
              <a:rPr lang="en-GB" sz="2000" dirty="0" smtClean="0">
                <a:cs typeface="Times New Roman" charset="0"/>
              </a:rPr>
              <a:t> will change if the scale on which X or Y are assessed change.</a:t>
            </a:r>
            <a:r>
              <a:rPr lang="en-GB" sz="2000" dirty="0" smtClean="0">
                <a:solidFill>
                  <a:srgbClr val="000099"/>
                </a:solidFill>
                <a:cs typeface="Times New Roman" charset="0"/>
              </a:rPr>
              <a:t> </a:t>
            </a:r>
            <a:endParaRPr lang="en-GB" sz="2000" dirty="0">
              <a:solidFill>
                <a:srgbClr val="000099"/>
              </a:solidFill>
              <a:cs typeface="Times New Roman" charset="0"/>
            </a:endParaRPr>
          </a:p>
          <a:p>
            <a:pPr marL="0" indent="0" algn="just">
              <a:buNone/>
            </a:pPr>
            <a:endParaRPr lang="fr-FR" sz="2000" dirty="0">
              <a:solidFill>
                <a:srgbClr val="000099"/>
              </a:solidFill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347" y="3255820"/>
            <a:ext cx="8354453" cy="354445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fr-FR" sz="1900" dirty="0">
                <a:solidFill>
                  <a:schemeClr val="tx1"/>
                </a:solidFill>
                <a:cs typeface="Times New Roman" charset="0"/>
              </a:rPr>
              <a:t> </a:t>
            </a:r>
            <a:r>
              <a:rPr lang="fr-FR" sz="1900" dirty="0" err="1">
                <a:solidFill>
                  <a:schemeClr val="tx1"/>
                </a:solidFill>
                <a:cs typeface="Times New Roman" charset="0"/>
              </a:rPr>
              <a:t>therefore</a:t>
            </a:r>
            <a:r>
              <a:rPr lang="fr-FR" sz="1900" dirty="0">
                <a:solidFill>
                  <a:schemeClr val="tx1"/>
                </a:solidFill>
                <a:cs typeface="Times New Roman" charset="0"/>
              </a:rPr>
              <a:t> q</a:t>
            </a:r>
            <a:r>
              <a:rPr lang="en-GB" sz="1900" dirty="0" err="1">
                <a:solidFill>
                  <a:schemeClr val="tx1"/>
                </a:solidFill>
                <a:cs typeface="Times New Roman" charset="0"/>
              </a:rPr>
              <a:t>uantifies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 the estimated association between X</a:t>
            </a:r>
            <a:r>
              <a:rPr lang="en-GB" sz="1900" baseline="-25000" dirty="0">
                <a:solidFill>
                  <a:schemeClr val="tx1"/>
                </a:solidFill>
                <a:cs typeface="Times New Roman" charset="0"/>
              </a:rPr>
              <a:t>1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 and Y:</a:t>
            </a:r>
          </a:p>
          <a:p>
            <a:pPr algn="just"/>
            <a:endParaRPr lang="fr-FR" sz="1900" b="1" dirty="0">
              <a:solidFill>
                <a:schemeClr val="tx1"/>
              </a:solidFill>
              <a:cs typeface="Times New Roman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If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&gt;0,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then Y tends to 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increase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when X increases.</a:t>
            </a:r>
          </a:p>
          <a:p>
            <a:pPr marL="285750" indent="-285750" algn="just">
              <a:buFont typeface="Arial"/>
              <a:buChar char="•"/>
            </a:pP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If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&lt;0,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then Y tends to </a:t>
            </a:r>
            <a:r>
              <a:rPr lang="en-GB" sz="1900" b="1" i="1" dirty="0">
                <a:solidFill>
                  <a:schemeClr val="tx1"/>
                </a:solidFill>
                <a:cs typeface="Times New Roman" charset="0"/>
              </a:rPr>
              <a:t>decrease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when X increases.</a:t>
            </a:r>
          </a:p>
          <a:p>
            <a:pPr algn="just"/>
            <a:endParaRPr lang="en-GB" sz="1900" b="1" dirty="0" smtClean="0">
              <a:solidFill>
                <a:schemeClr val="tx1"/>
              </a:solidFill>
              <a:cs typeface="Times New Roman" charset="0"/>
            </a:endParaRPr>
          </a:p>
          <a:p>
            <a:pPr algn="just"/>
            <a:r>
              <a:rPr lang="en-GB" sz="1900" b="1" dirty="0" smtClean="0">
                <a:solidFill>
                  <a:schemeClr val="tx1"/>
                </a:solidFill>
                <a:cs typeface="Times New Roman" charset="0"/>
              </a:rPr>
              <a:t>The 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larger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 in absolute value,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 larger the variations in E(Y) when X varies by 1.</a:t>
            </a:r>
          </a:p>
          <a:p>
            <a:pPr algn="just"/>
            <a:endParaRPr lang="en-GB" sz="1900" dirty="0" smtClean="0">
              <a:solidFill>
                <a:schemeClr val="tx1"/>
              </a:solidFill>
              <a:cs typeface="Times New Roman" charset="0"/>
            </a:endParaRPr>
          </a:p>
          <a:p>
            <a:pPr algn="just"/>
            <a:r>
              <a:rPr lang="en-GB" sz="1900" dirty="0" smtClean="0">
                <a:solidFill>
                  <a:schemeClr val="tx1"/>
                </a:solidFill>
                <a:cs typeface="Times New Roman" charset="0"/>
              </a:rPr>
              <a:t>If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 is close to 0,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then variations by 1 in X are not associated with large variations in Y. </a:t>
            </a:r>
            <a:endParaRPr lang="en-GB" sz="1900" b="1" i="1" dirty="0" smtClean="0">
              <a:solidFill>
                <a:schemeClr val="tx1"/>
              </a:solidFill>
              <a:latin typeface="Symbol" charset="0"/>
              <a:cs typeface="Times New Roman" charset="0"/>
            </a:endParaRPr>
          </a:p>
          <a:p>
            <a:pPr algn="just"/>
            <a:r>
              <a:rPr lang="en-GB" sz="1900" b="1" i="1" dirty="0" smtClean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dirty="0" smtClean="0">
                <a:solidFill>
                  <a:schemeClr val="tx1"/>
                </a:solidFill>
                <a:cs typeface="Times New Roman" charset="0"/>
              </a:rPr>
              <a:t>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is estimated together with a confidence interval and cannot be interpreted without it</a:t>
            </a:r>
            <a:r>
              <a:rPr lang="en-GB" sz="1900" dirty="0" smtClean="0">
                <a:solidFill>
                  <a:schemeClr val="tx1"/>
                </a:solidFill>
                <a:cs typeface="Times New Roman" charset="0"/>
              </a:rPr>
              <a:t>.</a:t>
            </a:r>
            <a:endParaRPr lang="en-GB" sz="1900" dirty="0">
              <a:solidFill>
                <a:schemeClr val="tx1"/>
              </a:solidFill>
              <a:cs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73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" b="5511"/>
          <a:stretch/>
        </p:blipFill>
        <p:spPr bwMode="auto">
          <a:xfrm>
            <a:off x="2254770" y="2000336"/>
            <a:ext cx="4438650" cy="26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780868" y="4619722"/>
            <a:ext cx="388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Body mass index (BMI,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kg/m²)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 rot="16200000">
            <a:off x="601637" y="3232043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00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g)</a:t>
            </a:r>
          </a:p>
        </p:txBody>
      </p:sp>
      <p:sp>
        <p:nvSpPr>
          <p:cNvPr id="7" name="Rectangle 6"/>
          <p:cNvSpPr/>
          <p:nvPr/>
        </p:nvSpPr>
        <p:spPr>
          <a:xfrm>
            <a:off x="2537476" y="2963753"/>
            <a:ext cx="218663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r>
              <a:rPr lang="en-GB" b="1" dirty="0" smtClean="0">
                <a:latin typeface="Symbol" charset="0"/>
                <a:cs typeface="Times New Roman" charset="0"/>
              </a:rPr>
              <a:t>a</a:t>
            </a:r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691008" y="2775371"/>
            <a:ext cx="3752845" cy="37449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33"/>
          <p:cNvSpPr txBox="1">
            <a:spLocks noChangeArrowheads="1"/>
          </p:cNvSpPr>
          <p:nvPr/>
        </p:nvSpPr>
        <p:spPr bwMode="auto">
          <a:xfrm>
            <a:off x="4151495" y="2680801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008000"/>
                </a:solidFill>
              </a:rPr>
              <a:t>=</a:t>
            </a:r>
            <a:r>
              <a:rPr lang="fr-FR" sz="1400" b="1" dirty="0">
                <a:solidFill>
                  <a:srgbClr val="008000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008000"/>
                </a:solidFill>
              </a:rPr>
              <a:t>y/</a:t>
            </a:r>
            <a:r>
              <a:rPr lang="fr-FR" sz="1400" b="1" dirty="0" err="1">
                <a:solidFill>
                  <a:srgbClr val="008000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008000"/>
                </a:solidFill>
              </a:rPr>
              <a:t>x</a:t>
            </a:r>
            <a:endParaRPr lang="en-US" sz="1800" dirty="0">
              <a:solidFill>
                <a:srgbClr val="008000"/>
              </a:solidFill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>
            <a:off x="3693707" y="3100070"/>
            <a:ext cx="153254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5226246" y="2893097"/>
            <a:ext cx="45719" cy="206973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5173860" y="2834951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latin typeface="Symbol" charset="0"/>
              </a:rPr>
              <a:t>D</a:t>
            </a:r>
            <a:r>
              <a:rPr lang="fr-FR" sz="1400" b="1" dirty="0"/>
              <a:t>y</a:t>
            </a:r>
            <a:endParaRPr lang="en-US" sz="1800" dirty="0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4380160" y="3020952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D</a:t>
            </a:r>
            <a:r>
              <a:rPr lang="fr-FR" sz="1400" b="1" dirty="0" err="1"/>
              <a:t>x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3462206" y="5643077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  <a:cs typeface="Times New Roman" charset="0"/>
              </a:rPr>
              <a:t>E(Y/X=x)=</a:t>
            </a:r>
            <a:r>
              <a:rPr lang="en-GB" sz="2400" b="1" dirty="0">
                <a:solidFill>
                  <a:srgbClr val="FF00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400" b="1" dirty="0">
                <a:solidFill>
                  <a:srgbClr val="FF0000"/>
                </a:solidFill>
                <a:cs typeface="Times New Roman" charset="0"/>
              </a:rPr>
              <a:t> + </a:t>
            </a:r>
            <a:r>
              <a:rPr lang="en-GB" sz="2400" b="1" dirty="0" err="1">
                <a:solidFill>
                  <a:srgbClr val="FF00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400" b="1" dirty="0" err="1">
                <a:solidFill>
                  <a:srgbClr val="FF0000"/>
                </a:solidFill>
                <a:cs typeface="Times New Roman" charset="0"/>
              </a:rPr>
              <a:t>x</a:t>
            </a:r>
            <a:endParaRPr lang="fr-FR" sz="2400" dirty="0">
              <a:solidFill>
                <a:srgbClr val="FF0000"/>
              </a:solidFill>
              <a:cs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626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pture d’écran 2012-09-29 à 11.13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"/>
          <a:stretch/>
        </p:blipFill>
        <p:spPr>
          <a:xfrm>
            <a:off x="1" y="6270145"/>
            <a:ext cx="9144000" cy="403092"/>
          </a:xfrm>
          <a:prstGeom prst="rect">
            <a:avLst/>
          </a:prstGeom>
        </p:spPr>
      </p:pic>
      <p:pic>
        <p:nvPicPr>
          <p:cNvPr id="7" name="Image 6" descr="Capture d’écran 2012-09-29 à 10.53.1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11921" r="2116" b="19964"/>
          <a:stretch/>
        </p:blipFill>
        <p:spPr>
          <a:xfrm>
            <a:off x="4593557" y="2226547"/>
            <a:ext cx="4327036" cy="3339821"/>
          </a:xfrm>
          <a:prstGeom prst="rect">
            <a:avLst/>
          </a:prstGeom>
        </p:spPr>
      </p:pic>
      <p:pic>
        <p:nvPicPr>
          <p:cNvPr id="4" name="Image 3" descr="Capture d’écran 2012-09-29 à 11.00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999686"/>
            <a:ext cx="7645400" cy="109220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410998" y="8078"/>
            <a:ext cx="7683429" cy="807277"/>
          </a:xfrm>
        </p:spPr>
        <p:txBody>
          <a:bodyPr>
            <a:normAutofit fontScale="90000"/>
          </a:bodyPr>
          <a:lstStyle/>
          <a:p>
            <a:r>
              <a:rPr lang="en-GB" sz="2600" dirty="0" smtClean="0">
                <a:solidFill>
                  <a:srgbClr val="008000"/>
                </a:solidFill>
                <a:latin typeface="Corbel"/>
                <a:cs typeface="Corbel"/>
              </a:rPr>
              <a:t>Example 2: Mean particulate matter (PM2.5) level and life expectancy in US cities</a:t>
            </a:r>
            <a:endParaRPr lang="en-GB" sz="26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229" y="5817244"/>
            <a:ext cx="6380811" cy="274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/>
          <p:cNvSpPr txBox="1"/>
          <p:nvPr/>
        </p:nvSpPr>
        <p:spPr>
          <a:xfrm>
            <a:off x="5910481" y="6475803"/>
            <a:ext cx="3233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Corbel"/>
                <a:cs typeface="Corbel"/>
              </a:rPr>
              <a:t>(Arden Pope et al., </a:t>
            </a:r>
            <a:r>
              <a:rPr lang="en-GB" sz="1600" i="1" dirty="0" smtClean="0">
                <a:latin typeface="Corbel"/>
                <a:cs typeface="Corbel"/>
              </a:rPr>
              <a:t>NEJM</a:t>
            </a:r>
            <a:r>
              <a:rPr lang="en-GB" sz="1600" dirty="0" smtClean="0">
                <a:latin typeface="Corbel"/>
                <a:cs typeface="Corbel"/>
              </a:rPr>
              <a:t>, 2008)</a:t>
            </a:r>
            <a:endParaRPr lang="en-GB" sz="1600" dirty="0">
              <a:latin typeface="Corbel"/>
              <a:cs typeface="Corbel"/>
            </a:endParaRPr>
          </a:p>
        </p:txBody>
      </p:sp>
      <p:sp>
        <p:nvSpPr>
          <p:cNvPr id="9" name="Décagone 8"/>
          <p:cNvSpPr/>
          <p:nvPr/>
        </p:nvSpPr>
        <p:spPr>
          <a:xfrm>
            <a:off x="6757070" y="862395"/>
            <a:ext cx="1928353" cy="1097594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Complex dataset</a:t>
            </a:r>
            <a:endParaRPr lang="en-GB" sz="2400" b="1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3621541" y="4092456"/>
            <a:ext cx="1646156" cy="11737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à coins arrondis 15"/>
          <p:cNvSpPr/>
          <p:nvPr/>
        </p:nvSpPr>
        <p:spPr>
          <a:xfrm>
            <a:off x="3370703" y="4170855"/>
            <a:ext cx="1787254" cy="8915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Simple result</a:t>
            </a:r>
            <a:endParaRPr lang="en-GB" sz="2400" b="1" dirty="0"/>
          </a:p>
        </p:txBody>
      </p:sp>
      <p:sp>
        <p:nvSpPr>
          <p:cNvPr id="19" name="Forme libre 18"/>
          <p:cNvSpPr/>
          <p:nvPr/>
        </p:nvSpPr>
        <p:spPr>
          <a:xfrm>
            <a:off x="7023570" y="1959989"/>
            <a:ext cx="627131" cy="972154"/>
          </a:xfrm>
          <a:custGeom>
            <a:avLst/>
            <a:gdLst>
              <a:gd name="connsiteX0" fmla="*/ 423297 w 455558"/>
              <a:gd name="connsiteY0" fmla="*/ 0 h 1019194"/>
              <a:gd name="connsiteX1" fmla="*/ 454652 w 455558"/>
              <a:gd name="connsiteY1" fmla="*/ 517437 h 1019194"/>
              <a:gd name="connsiteX2" fmla="*/ 391942 w 455558"/>
              <a:gd name="connsiteY2" fmla="*/ 658556 h 1019194"/>
              <a:gd name="connsiteX3" fmla="*/ 0 w 455558"/>
              <a:gd name="connsiteY3" fmla="*/ 1019194 h 101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558" h="1019194">
                <a:moveTo>
                  <a:pt x="423297" y="0"/>
                </a:moveTo>
                <a:cubicBezTo>
                  <a:pt x="441587" y="203839"/>
                  <a:pt x="459878" y="407678"/>
                  <a:pt x="454652" y="517437"/>
                </a:cubicBezTo>
                <a:cubicBezTo>
                  <a:pt x="449426" y="627196"/>
                  <a:pt x="467717" y="574930"/>
                  <a:pt x="391942" y="658556"/>
                </a:cubicBezTo>
                <a:cubicBezTo>
                  <a:pt x="316167" y="742182"/>
                  <a:pt x="0" y="1019194"/>
                  <a:pt x="0" y="1019194"/>
                </a:cubicBezTo>
              </a:path>
            </a:pathLst>
          </a:custGeom>
          <a:ln w="381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62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48200" cy="1143000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accent1"/>
                </a:solidFill>
              </a:rPr>
              <a:t>The slope (</a:t>
            </a:r>
            <a:r>
              <a:rPr lang="en-GB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b</a:t>
            </a:r>
            <a:r>
              <a:rPr lang="en-GB" dirty="0" smtClean="0">
                <a:solidFill>
                  <a:schemeClr val="accent1"/>
                </a:solidFill>
              </a:rPr>
              <a:t>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121797" y="5261932"/>
            <a:ext cx="49624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874837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0</a:t>
            </a:r>
            <a:endParaRPr lang="en-US" sz="18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59132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1</a:t>
            </a:r>
            <a:endParaRPr lang="en-US" sz="18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74737" y="399987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1531937" y="285687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71449" y="5261932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98662" y="4112582"/>
            <a:ext cx="439737" cy="1143000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46437" y="3320420"/>
            <a:ext cx="571500" cy="19224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>
            <a:off x="1417637" y="41141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1417637" y="33140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46137" y="31997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>
                <a:solidFill>
                  <a:srgbClr val="FF6600"/>
                </a:solidFill>
                <a:latin typeface="Symbol" charset="0"/>
              </a:rPr>
              <a:t>b</a:t>
            </a:r>
            <a:endParaRPr lang="en-US" sz="1800" dirty="0">
              <a:solidFill>
                <a:srgbClr val="FF6600"/>
              </a:solidFill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44474" y="2601282"/>
            <a:ext cx="1296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63612" y="2025020"/>
            <a:ext cx="3024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binary variable</a:t>
            </a:r>
            <a:endParaRPr lang="en-US" sz="2000" b="1" dirty="0"/>
          </a:p>
        </p:txBody>
      </p:sp>
      <p:sp>
        <p:nvSpPr>
          <p:cNvPr id="17" name="Rectangle 41"/>
          <p:cNvSpPr>
            <a:spLocks noChangeArrowheads="1"/>
          </p:cNvSpPr>
          <p:nvPr/>
        </p:nvSpPr>
        <p:spPr bwMode="auto">
          <a:xfrm>
            <a:off x="100012" y="1953582"/>
            <a:ext cx="4537075" cy="381635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Line 43"/>
          <p:cNvSpPr>
            <a:spLocks noChangeShapeType="1"/>
          </p:cNvSpPr>
          <p:nvPr/>
        </p:nvSpPr>
        <p:spPr bwMode="auto">
          <a:xfrm>
            <a:off x="1539874" y="4112582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44"/>
          <p:cNvSpPr>
            <a:spLocks/>
          </p:cNvSpPr>
          <p:nvPr/>
        </p:nvSpPr>
        <p:spPr bwMode="auto">
          <a:xfrm>
            <a:off x="1539874" y="3318832"/>
            <a:ext cx="2370138" cy="3175"/>
          </a:xfrm>
          <a:custGeom>
            <a:avLst/>
            <a:gdLst>
              <a:gd name="T0" fmla="*/ 0 w 1493"/>
              <a:gd name="T1" fmla="*/ 2147483647 h 2"/>
              <a:gd name="T2" fmla="*/ 2147483647 w 1493"/>
              <a:gd name="T3" fmla="*/ 0 h 2"/>
              <a:gd name="T4" fmla="*/ 0 60000 65536"/>
              <a:gd name="T5" fmla="*/ 0 60000 65536"/>
              <a:gd name="T6" fmla="*/ 0 w 1493"/>
              <a:gd name="T7" fmla="*/ 0 h 2"/>
              <a:gd name="T8" fmla="*/ 1493 w 1493"/>
              <a:gd name="T9" fmla="*/ 2 h 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93" h="2">
                <a:moveTo>
                  <a:pt x="0" y="2"/>
                </a:moveTo>
                <a:lnTo>
                  <a:pt x="1493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510588" y="4782963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787900" y="3189403"/>
            <a:ext cx="12239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r>
              <a:rPr lang="fr-FR" sz="1400" b="1" dirty="0" smtClean="0">
                <a:latin typeface="Symbol" charset="0"/>
              </a:rPr>
              <a:t> </a:t>
            </a:r>
            <a:r>
              <a:rPr lang="fr-FR" sz="1400" b="1" dirty="0">
                <a:latin typeface="Symbol" charset="0"/>
              </a:rPr>
              <a:t>+ </a:t>
            </a:r>
            <a:r>
              <a:rPr lang="fr-FR" sz="1400" b="1" dirty="0" err="1" smtClean="0">
                <a:latin typeface="Symbol" charset="0"/>
              </a:rPr>
              <a:t>b</a:t>
            </a:r>
            <a:r>
              <a:rPr lang="fr-FR" sz="1800" b="1" dirty="0" err="1">
                <a:latin typeface="Symbol" charset="0"/>
              </a:rPr>
              <a:t>D</a:t>
            </a:r>
            <a:r>
              <a:rPr lang="fr-FR" sz="1800" b="1" dirty="0" err="1"/>
              <a:t>x</a:t>
            </a:r>
            <a:endParaRPr lang="en-US" sz="1800" dirty="0"/>
          </a:p>
          <a:p>
            <a:pPr eaLnBrk="1" hangingPunct="1"/>
            <a:endParaRPr lang="en-US" sz="1800" dirty="0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427788" y="534970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</a:t>
            </a:r>
            <a:endParaRPr lang="en-US" sz="1800" dirty="0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7227888" y="5349700"/>
            <a:ext cx="1119476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 err="1"/>
              <a:t>a</a:t>
            </a:r>
            <a:r>
              <a:rPr lang="fr-FR" sz="1400" b="1" dirty="0" err="1" smtClean="0"/>
              <a:t>+</a:t>
            </a:r>
            <a:r>
              <a:rPr lang="fr-FR" sz="1800" b="1" dirty="0" err="1">
                <a:latin typeface="Symbol" charset="0"/>
              </a:rPr>
              <a:t>D</a:t>
            </a:r>
            <a:r>
              <a:rPr lang="fr-FR" sz="1800" b="1" dirty="0" err="1"/>
              <a:t>x</a:t>
            </a:r>
            <a:endParaRPr lang="en-US" sz="1800" dirty="0"/>
          </a:p>
          <a:p>
            <a:pPr eaLnBrk="1" hangingPunct="1"/>
            <a:endParaRPr lang="en-US" sz="1800" dirty="0"/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800600" y="2847800"/>
            <a:ext cx="4343400" cy="2857500"/>
            <a:chOff x="8396" y="4022"/>
            <a:chExt cx="6840" cy="4500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41925" y="356693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endParaRPr lang="en-US" sz="1800" dirty="0"/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7596188" y="3784425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FF9900"/>
                </a:solidFill>
              </a:rPr>
              <a:t>y/</a:t>
            </a:r>
            <a:r>
              <a:rPr lang="fr-FR" sz="1400" b="1" dirty="0" err="1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FF9900"/>
                </a:solidFill>
              </a:rPr>
              <a:t>x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6656388" y="3784425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7508875" y="3379613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7570788" y="34415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D</a:t>
            </a:r>
            <a:r>
              <a:rPr lang="fr-FR" sz="1400" b="1"/>
              <a:t>y</a:t>
            </a:r>
            <a:endParaRPr lang="en-US" sz="1800"/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6884988" y="37844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D</a:t>
            </a:r>
            <a:r>
              <a:rPr lang="fr-FR" sz="1400" b="1" dirty="0" err="1"/>
              <a:t>x</a:t>
            </a:r>
            <a:endParaRPr lang="en-US" sz="1800" dirty="0"/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5292725" y="2055638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  <a:endParaRPr lang="en-US" sz="2000" b="1" dirty="0"/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4650063" y="2713688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4753265" y="1953582"/>
            <a:ext cx="4356100" cy="3846968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5668963" y="39447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4" y="0"/>
            <a:ext cx="2484755" cy="1861167"/>
          </a:xfrm>
          <a:prstGeom prst="rect">
            <a:avLst/>
          </a:prstGeom>
        </p:spPr>
      </p:pic>
      <p:sp>
        <p:nvSpPr>
          <p:cNvPr id="45" name="Freeform 35"/>
          <p:cNvSpPr>
            <a:spLocks/>
          </p:cNvSpPr>
          <p:nvPr/>
        </p:nvSpPr>
        <p:spPr bwMode="auto">
          <a:xfrm>
            <a:off x="6775525" y="95295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6340425" y="965437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3366FF"/>
                </a:solidFill>
              </a:rPr>
              <a:t>y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6775524" y="1391287"/>
            <a:ext cx="479301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" name="Text Box 37"/>
          <p:cNvSpPr txBox="1">
            <a:spLocks noChangeArrowheads="1"/>
          </p:cNvSpPr>
          <p:nvPr/>
        </p:nvSpPr>
        <p:spPr bwMode="auto">
          <a:xfrm>
            <a:off x="6797625" y="1434752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3366FF"/>
                </a:solidFill>
              </a:rPr>
              <a:t>x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0654" y="6117480"/>
            <a:ext cx="8586788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X increases by 1, the estimated (or predicted) value of Y increases by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endParaRPr lang="en-GB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551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 animBg="1"/>
      <p:bldP spid="49" grpId="0" animBg="1"/>
      <p:bldP spid="49" grpId="1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489"/>
            <a:ext cx="7772400" cy="862322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rgbClr val="008000"/>
                </a:solidFill>
                <a:latin typeface="Corbel"/>
                <a:cs typeface="Corbel"/>
              </a:rPr>
              <a:t>Example: Interpretation of the parameters of a linear regression model</a:t>
            </a:r>
            <a:endParaRPr lang="en-GB" sz="28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981075" y="118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 rot="16200000">
            <a:off x="-486329" y="2593976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g)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58" y="927888"/>
            <a:ext cx="5628843" cy="4093704"/>
          </a:xfrm>
          <a:prstGeom prst="rect">
            <a:avLst/>
          </a:prstGeom>
        </p:spPr>
      </p:pic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623188"/>
            <a:ext cx="8273394" cy="22348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1600" dirty="0">
                <a:latin typeface="Courier New" charset="0"/>
                <a:cs typeface="Courier New" charset="0"/>
              </a:rPr>
              <a:t>Coefficients:</a:t>
            </a:r>
            <a:endParaRPr lang="en-GB" sz="1600" dirty="0">
              <a:cs typeface="Times New Roman" charset="0"/>
            </a:endParaRPr>
          </a:p>
          <a:p>
            <a:pPr marL="0" indent="0">
              <a:buNone/>
            </a:pPr>
            <a:endParaRPr lang="en-US" sz="1600" dirty="0">
              <a:latin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cs typeface="Courier New" charset="0"/>
              </a:rPr>
              <a:t>     Source |       SS       </a:t>
            </a:r>
            <a:r>
              <a:rPr lang="en-US" sz="1500" dirty="0" err="1">
                <a:latin typeface="Courier New" charset="0"/>
                <a:cs typeface="Courier New" charset="0"/>
              </a:rPr>
              <a:t>df</a:t>
            </a:r>
            <a:r>
              <a:rPr lang="en-US" sz="1500" dirty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500" dirty="0" err="1">
                <a:latin typeface="Courier New" charset="0"/>
                <a:cs typeface="Courier New" charset="0"/>
              </a:rPr>
              <a:t>obs</a:t>
            </a:r>
            <a:r>
              <a:rPr lang="en-US" sz="1500" dirty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500" dirty="0" err="1">
                <a:latin typeface="Courier New" charset="0"/>
                <a:cs typeface="Courier New" charset="0"/>
              </a:rPr>
              <a:t>Prob</a:t>
            </a:r>
            <a:r>
              <a:rPr lang="en-US" sz="1500" dirty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    Residual |   481362511  1851  260055.381           R-squared     =  0.0073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500" dirty="0" err="1">
                <a:latin typeface="Courier New" charset="0"/>
                <a:cs typeface="Courier New" charset="0"/>
              </a:rPr>
              <a:t>Adj</a:t>
            </a:r>
            <a:r>
              <a:rPr lang="en-US" sz="1500" dirty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         m6 |      </a:t>
            </a:r>
            <a:r>
              <a:rPr lang="en-US" sz="1600" dirty="0" err="1">
                <a:latin typeface="Courier New" charset="0"/>
                <a:cs typeface="Courier New" charset="0"/>
              </a:rPr>
              <a:t>Coef</a:t>
            </a:r>
            <a:r>
              <a:rPr lang="en-US" sz="1600" dirty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b</a:t>
            </a: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cs typeface="Courier New" charset="0"/>
              </a:rPr>
              <a:t>bmi</a:t>
            </a:r>
            <a:r>
              <a:rPr lang="en-US" sz="1600" dirty="0">
                <a:latin typeface="Courier New" charset="0"/>
                <a:cs typeface="Courier New" charset="0"/>
              </a:rPr>
              <a:t> |   9.518238   2.584267     3.68   0.000     4.449854    14.58662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>
                <a:latin typeface="Courier New" charset="0"/>
                <a:cs typeface="Courier New" charset="0"/>
              </a:rPr>
              <a:t>  _cons </a:t>
            </a:r>
            <a:r>
              <a:rPr lang="en-US" sz="1600" dirty="0">
                <a:latin typeface="Courier New" charset="0"/>
                <a:cs typeface="Courier New" charset="0"/>
              </a:rPr>
              <a:t>|   3056.665   61.14635    49.99   0.000     2936.742    3176.588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cs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19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3366FF"/>
                </a:solidFill>
              </a:rPr>
              <a:t>Overview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90120"/>
            <a:ext cx="8563653" cy="36154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Basic components of the linear regression model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Estimating the model’s parameters: the Least Squares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More than 1 covariate: Multiple linear regression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Interaction (effect modification) in the linear regression model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Overview</a:t>
            </a:r>
          </a:p>
          <a:p>
            <a:pPr marL="514350" indent="-514350">
              <a:buFont typeface="+mj-lt"/>
              <a:buAutoNum type="romanUcPeriod"/>
            </a:pPr>
            <a:endParaRPr lang="en-GB" dirty="0" smtClean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73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Going a bit further with continuous covariates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61661"/>
            <a:ext cx="8229600" cy="2290618"/>
          </a:xfrm>
        </p:spPr>
        <p:txBody>
          <a:bodyPr/>
          <a:lstStyle/>
          <a:p>
            <a:r>
              <a:rPr lang="en-GB" dirty="0" smtClean="0"/>
              <a:t>So far, we have assumed that the variable X corresponds to the </a:t>
            </a:r>
            <a:r>
              <a:rPr lang="en-GB" dirty="0" smtClean="0">
                <a:solidFill>
                  <a:srgbClr val="FF6600"/>
                </a:solidFill>
              </a:rPr>
              <a:t>natural quantity </a:t>
            </a:r>
            <a:r>
              <a:rPr lang="en-GB" dirty="0" smtClean="0"/>
              <a:t>whose relation to Y need to be characterized, without transformation.</a:t>
            </a:r>
          </a:p>
          <a:p>
            <a:pPr lvl="1"/>
            <a:r>
              <a:rPr lang="en-GB" dirty="0" smtClean="0"/>
              <a:t>For example, X can be age in years, or air pollution concentration (in </a:t>
            </a:r>
            <a:r>
              <a:rPr lang="en-GB" dirty="0" smtClean="0">
                <a:latin typeface="Symbol" charset="2"/>
                <a:cs typeface="Symbol" charset="2"/>
              </a:rPr>
              <a:t>m</a:t>
            </a:r>
            <a:r>
              <a:rPr lang="en-GB" dirty="0" smtClean="0"/>
              <a:t>g/m</a:t>
            </a:r>
            <a:r>
              <a:rPr lang="en-GB" baseline="30000" dirty="0" smtClean="0"/>
              <a:t>3</a:t>
            </a:r>
            <a:r>
              <a:rPr lang="en-GB" dirty="0" smtClean="0"/>
              <a:t> in the air) or the concentration of a biomarker in blood…</a:t>
            </a:r>
            <a:endParaRPr lang="en-GB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3611419"/>
            <a:ext cx="8229600" cy="229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fact, the variable X could as well correspond to a transformed value of this </a:t>
            </a:r>
            <a:r>
              <a:rPr lang="en-GB" dirty="0" smtClean="0">
                <a:solidFill>
                  <a:srgbClr val="FF6600"/>
                </a:solidFill>
              </a:rPr>
              <a:t>natural quantity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For example, X can be the square value of age (in which case its unit is years</a:t>
            </a:r>
            <a:r>
              <a:rPr lang="en-GB" baseline="30000" dirty="0" smtClean="0"/>
              <a:t>2</a:t>
            </a:r>
            <a:r>
              <a:rPr lang="en-GB" dirty="0" smtClean="0"/>
              <a:t>) or the logarithm of air pollution or of the biomarker concentration (X=</a:t>
            </a:r>
            <a:r>
              <a:rPr lang="en-GB" dirty="0" err="1" smtClean="0"/>
              <a:t>ln</a:t>
            </a:r>
            <a:r>
              <a:rPr lang="en-GB" dirty="0" smtClean="0"/>
              <a:t>(c))in </a:t>
            </a:r>
            <a:r>
              <a:rPr lang="en-GB" dirty="0" smtClean="0">
                <a:latin typeface="Symbol" charset="2"/>
                <a:cs typeface="Symbol" charset="2"/>
              </a:rPr>
              <a:t>m</a:t>
            </a:r>
            <a:r>
              <a:rPr lang="en-GB" dirty="0" smtClean="0"/>
              <a:t>g/m</a:t>
            </a:r>
            <a:r>
              <a:rPr lang="en-GB" baseline="30000" dirty="0" smtClean="0"/>
              <a:t>3</a:t>
            </a:r>
            <a:r>
              <a:rPr lang="en-GB" dirty="0" smtClean="0"/>
              <a:t> in the air)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831273" y="5902037"/>
            <a:ext cx="7855527" cy="76944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In this later case, what is the interpretation of the parameter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r>
              <a:rPr lang="en-GB" sz="2200" dirty="0" smtClean="0"/>
              <a:t> associated with X?</a:t>
            </a:r>
            <a:endParaRPr lang="en-GB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133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contenu 26"/>
          <p:cNvSpPr>
            <a:spLocks noGrp="1"/>
          </p:cNvSpPr>
          <p:nvPr>
            <p:ph sz="half" idx="1"/>
          </p:nvPr>
        </p:nvSpPr>
        <p:spPr>
          <a:xfrm>
            <a:off x="83462" y="35920"/>
            <a:ext cx="4236980" cy="5266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200" dirty="0" smtClean="0">
                <a:solidFill>
                  <a:srgbClr val="FF6600"/>
                </a:solidFill>
              </a:rPr>
              <a:t>A) If X corresponds to the untransformed quantity</a:t>
            </a:r>
            <a:endParaRPr lang="en-GB" sz="2200" dirty="0">
              <a:solidFill>
                <a:srgbClr val="FF6600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938010" y="3750799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endParaRPr lang="en-US" sz="1800" b="1" baseline="-25000" dirty="0"/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334443" y="2064557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r>
              <a:rPr lang="fr-FR" sz="1400" b="1" dirty="0" smtClean="0">
                <a:latin typeface="Symbol" charset="0"/>
              </a:rPr>
              <a:t> </a:t>
            </a:r>
            <a:r>
              <a:rPr lang="fr-FR" sz="1400" b="1" dirty="0">
                <a:latin typeface="Symbol" charset="0"/>
              </a:rPr>
              <a:t>+ b</a:t>
            </a:r>
            <a:endParaRPr lang="en-US" sz="1800" dirty="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779068" y="4190219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</a:t>
            </a:r>
            <a:endParaRPr lang="en-US" sz="1800" dirty="0"/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2579168" y="4190219"/>
            <a:ext cx="800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a+1</a:t>
            </a:r>
            <a:endParaRPr lang="en-US" sz="1800" dirty="0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151880" y="1688319"/>
            <a:ext cx="4343400" cy="2857500"/>
            <a:chOff x="8396" y="4022"/>
            <a:chExt cx="6840" cy="4500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593205" y="2407457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endParaRPr lang="en-US" sz="1800" dirty="0"/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2921750" y="226874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 smtClean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smtClean="0">
                <a:solidFill>
                  <a:srgbClr val="FF9900"/>
                </a:solidFill>
              </a:rPr>
              <a:t>y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18" name="Line 34"/>
          <p:cNvSpPr>
            <a:spLocks noChangeShapeType="1"/>
          </p:cNvSpPr>
          <p:nvPr/>
        </p:nvSpPr>
        <p:spPr bwMode="auto">
          <a:xfrm>
            <a:off x="2007668" y="2624944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2860155" y="222013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Text Box 37"/>
          <p:cNvSpPr txBox="1">
            <a:spLocks noChangeArrowheads="1"/>
          </p:cNvSpPr>
          <p:nvPr/>
        </p:nvSpPr>
        <p:spPr bwMode="auto">
          <a:xfrm>
            <a:off x="2155452" y="2624944"/>
            <a:ext cx="6327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 smtClean="0">
                <a:latin typeface="Symbol" charset="0"/>
              </a:rPr>
              <a:t>D</a:t>
            </a:r>
            <a:r>
              <a:rPr lang="fr-FR" sz="1400" b="1" dirty="0" err="1" smtClean="0"/>
              <a:t>x</a:t>
            </a:r>
            <a:r>
              <a:rPr lang="fr-FR" sz="1400" b="1" dirty="0" smtClean="0"/>
              <a:t>=1</a:t>
            </a:r>
            <a:endParaRPr lang="en-US" sz="1800" dirty="0"/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644005" y="896157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  <a:endParaRPr lang="en-US" sz="2000" b="1" dirty="0"/>
          </a:p>
        </p:txBody>
      </p:sp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1343" y="1554207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24" name="Rectangle 42"/>
          <p:cNvSpPr>
            <a:spLocks noChangeArrowheads="1"/>
          </p:cNvSpPr>
          <p:nvPr/>
        </p:nvSpPr>
        <p:spPr bwMode="auto">
          <a:xfrm>
            <a:off x="139180" y="794101"/>
            <a:ext cx="4356100" cy="3846968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1020243" y="2785282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8440884" y="3766719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endParaRPr lang="en-US" sz="1800" b="1" baseline="-25000" dirty="0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4837317" y="2080477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 + b</a:t>
            </a:r>
            <a:endParaRPr lang="en-US" sz="1800"/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6010479" y="4206139"/>
            <a:ext cx="9953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</a:t>
            </a:r>
            <a:endParaRPr lang="en-US" sz="1800" dirty="0"/>
          </a:p>
        </p:txBody>
      </p:sp>
      <p:grpSp>
        <p:nvGrpSpPr>
          <p:cNvPr id="33" name="Group 24"/>
          <p:cNvGrpSpPr>
            <a:grpSpLocks/>
          </p:cNvGrpSpPr>
          <p:nvPr/>
        </p:nvGrpSpPr>
        <p:grpSpPr bwMode="auto">
          <a:xfrm>
            <a:off x="4654754" y="1704239"/>
            <a:ext cx="4343400" cy="2857500"/>
            <a:chOff x="8396" y="4022"/>
            <a:chExt cx="6840" cy="4500"/>
          </a:xfrm>
        </p:grpSpPr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5096079" y="2423377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</a:t>
            </a:r>
            <a:endParaRPr lang="en-US" sz="1800"/>
          </a:p>
        </p:txBody>
      </p:sp>
      <p:sp>
        <p:nvSpPr>
          <p:cNvPr id="42" name="Text Box 33"/>
          <p:cNvSpPr txBox="1">
            <a:spLocks noChangeArrowheads="1"/>
          </p:cNvSpPr>
          <p:nvPr/>
        </p:nvSpPr>
        <p:spPr bwMode="auto">
          <a:xfrm>
            <a:off x="7424624" y="228466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 smtClean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smtClean="0">
                <a:solidFill>
                  <a:srgbClr val="FF9900"/>
                </a:solidFill>
              </a:rPr>
              <a:t>y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6510542" y="2640864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Freeform 35"/>
          <p:cNvSpPr>
            <a:spLocks/>
          </p:cNvSpPr>
          <p:nvPr/>
        </p:nvSpPr>
        <p:spPr bwMode="auto">
          <a:xfrm>
            <a:off x="7363029" y="223605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" name="Text Box 37"/>
          <p:cNvSpPr txBox="1">
            <a:spLocks noChangeArrowheads="1"/>
          </p:cNvSpPr>
          <p:nvPr/>
        </p:nvSpPr>
        <p:spPr bwMode="auto">
          <a:xfrm>
            <a:off x="6658326" y="2640864"/>
            <a:ext cx="6327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 smtClean="0">
                <a:latin typeface="Symbol" charset="0"/>
              </a:rPr>
              <a:t>D</a:t>
            </a:r>
            <a:r>
              <a:rPr lang="fr-FR" sz="1400" b="1" dirty="0" err="1" smtClean="0"/>
              <a:t>x</a:t>
            </a:r>
            <a:r>
              <a:rPr lang="fr-FR" sz="1400" b="1" dirty="0" smtClean="0"/>
              <a:t>=1</a:t>
            </a:r>
            <a:endParaRPr lang="en-US" sz="1800" dirty="0"/>
          </a:p>
        </p:txBody>
      </p:sp>
      <p:sp>
        <p:nvSpPr>
          <p:cNvPr id="46" name="Text Box 38"/>
          <p:cNvSpPr txBox="1">
            <a:spLocks noChangeArrowheads="1"/>
          </p:cNvSpPr>
          <p:nvPr/>
        </p:nvSpPr>
        <p:spPr bwMode="auto">
          <a:xfrm>
            <a:off x="5146879" y="912077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= </a:t>
            </a:r>
            <a:r>
              <a:rPr lang="en-US" sz="2000" b="1" dirty="0" err="1" smtClean="0"/>
              <a:t>ln</a:t>
            </a:r>
            <a:r>
              <a:rPr lang="en-US" sz="2000" b="1" dirty="0" smtClean="0"/>
              <a:t>(c)</a:t>
            </a:r>
            <a:endParaRPr lang="en-US" sz="2000" b="1" dirty="0"/>
          </a:p>
        </p:txBody>
      </p:sp>
      <p:sp>
        <p:nvSpPr>
          <p:cNvPr id="47" name="Text Box 40"/>
          <p:cNvSpPr txBox="1">
            <a:spLocks noChangeArrowheads="1"/>
          </p:cNvSpPr>
          <p:nvPr/>
        </p:nvSpPr>
        <p:spPr bwMode="auto">
          <a:xfrm>
            <a:off x="4504217" y="1570127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4642054" y="810021"/>
            <a:ext cx="4356100" cy="38469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5523117" y="2801202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50" name="Espace réservé du contenu 26"/>
          <p:cNvSpPr>
            <a:spLocks noGrp="1"/>
          </p:cNvSpPr>
          <p:nvPr>
            <p:ph sz="half" idx="1"/>
          </p:nvPr>
        </p:nvSpPr>
        <p:spPr>
          <a:xfrm>
            <a:off x="4495280" y="59010"/>
            <a:ext cx="4494960" cy="5266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200" dirty="0" smtClean="0">
                <a:solidFill>
                  <a:schemeClr val="accent1"/>
                </a:solidFill>
              </a:rPr>
              <a:t>B) If X corresponds to a </a:t>
            </a:r>
            <a:r>
              <a:rPr lang="en-GB" sz="2200" i="1" dirty="0" smtClean="0">
                <a:solidFill>
                  <a:schemeClr val="accent1"/>
                </a:solidFill>
              </a:rPr>
              <a:t>transformed value</a:t>
            </a:r>
            <a:r>
              <a:rPr lang="en-GB" sz="2200" dirty="0" smtClean="0">
                <a:solidFill>
                  <a:schemeClr val="accent1"/>
                </a:solidFill>
              </a:rPr>
              <a:t> of the quantity of interest</a:t>
            </a:r>
            <a:endParaRPr lang="en-GB" sz="2200" dirty="0">
              <a:solidFill>
                <a:schemeClr val="accent1"/>
              </a:solidFill>
            </a:endParaRPr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7005842" y="4206139"/>
            <a:ext cx="12003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=ln(c)+1</a:t>
            </a:r>
            <a:endParaRPr lang="en-US" sz="1800" dirty="0"/>
          </a:p>
        </p:txBody>
      </p:sp>
      <p:sp>
        <p:nvSpPr>
          <p:cNvPr id="52" name="ZoneTexte 51"/>
          <p:cNvSpPr txBox="1"/>
          <p:nvPr/>
        </p:nvSpPr>
        <p:spPr>
          <a:xfrm>
            <a:off x="0" y="4558851"/>
            <a:ext cx="9144000" cy="400110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accent1"/>
                </a:solidFill>
              </a:rPr>
              <a:t>For A) and B): </a:t>
            </a:r>
            <a:r>
              <a:rPr lang="en-GB" sz="2000" dirty="0">
                <a:solidFill>
                  <a:schemeClr val="accent1"/>
                </a:solidFill>
              </a:rPr>
              <a:t>i</a:t>
            </a:r>
            <a:r>
              <a:rPr lang="en-GB" sz="2000" dirty="0" smtClean="0">
                <a:solidFill>
                  <a:schemeClr val="accent1"/>
                </a:solidFill>
              </a:rPr>
              <a:t>f X increases by 1, the estimated (or predicted) value of Y increases by </a:t>
            </a:r>
            <a:r>
              <a:rPr lang="en-GB" sz="20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b</a:t>
            </a: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658908" y="4940275"/>
            <a:ext cx="4389068" cy="4308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dirty="0" smtClean="0"/>
              <a:t>If X increases by 1, </a:t>
            </a:r>
            <a:r>
              <a:rPr lang="en-GB" sz="2200" dirty="0" err="1" smtClean="0"/>
              <a:t>ln</a:t>
            </a:r>
            <a:r>
              <a:rPr lang="en-GB" sz="2200" dirty="0" smtClean="0"/>
              <a:t>(c) increases by 1</a:t>
            </a:r>
            <a:endParaRPr lang="en-GB" sz="2200" dirty="0"/>
          </a:p>
        </p:txBody>
      </p:sp>
      <p:sp>
        <p:nvSpPr>
          <p:cNvPr id="54" name="ZoneTexte 53"/>
          <p:cNvSpPr txBox="1"/>
          <p:nvPr/>
        </p:nvSpPr>
        <p:spPr>
          <a:xfrm>
            <a:off x="139180" y="5450624"/>
            <a:ext cx="890995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dirty="0" smtClean="0"/>
              <a:t>(Remember that an increases by 1 in </a:t>
            </a:r>
            <a:r>
              <a:rPr lang="en-GB" dirty="0" err="1" smtClean="0"/>
              <a:t>ln</a:t>
            </a:r>
            <a:r>
              <a:rPr lang="en-GB" dirty="0" smtClean="0"/>
              <a:t>(c) corresponds to an multiplication of c by e=2.718…)</a:t>
            </a:r>
          </a:p>
          <a:p>
            <a:pPr algn="ctr"/>
            <a:r>
              <a:rPr lang="en-GB" dirty="0" smtClean="0"/>
              <a:t>(This also corresponds to an increase in X by 172%...)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521450" y="6027712"/>
            <a:ext cx="8586788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c is multiplied by 2.718 (or increases by 172%), then the predicted value of Y increases by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endParaRPr lang="en-GB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36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1" grpId="0"/>
      <p:bldP spid="42" grpId="0"/>
      <p:bldP spid="43" grpId="0" animBg="1"/>
      <p:bldP spid="44" grpId="0" animBg="1"/>
      <p:bldP spid="45" grpId="0"/>
      <p:bldP spid="46" grpId="0"/>
      <p:bldP spid="47" grpId="0"/>
      <p:bldP spid="48" grpId="0" animBg="1"/>
      <p:bldP spid="49" grpId="0"/>
      <p:bldP spid="50" grpId="0" build="p"/>
      <p:bldP spid="51" grpId="0"/>
      <p:bldP spid="52" grpId="0"/>
      <p:bldP spid="53" grpId="0" animBg="1"/>
      <p:bldP spid="54" grpId="0" animBg="1"/>
      <p:bldP spid="5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2698"/>
            <a:ext cx="4038600" cy="69734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X scale</a:t>
            </a:r>
            <a:endParaRPr lang="en-GB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70819" y="4825331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endParaRPr lang="en-US" sz="1800" b="1" baseline="-25000" dirty="0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67252" y="3139089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 + b</a:t>
            </a:r>
            <a:endParaRPr lang="en-US" sz="1800"/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1540414" y="5264751"/>
            <a:ext cx="8429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</a:t>
            </a:r>
            <a:endParaRPr lang="en-US" sz="1800" dirty="0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184689" y="2762851"/>
            <a:ext cx="4343400" cy="2857500"/>
            <a:chOff x="8396" y="4022"/>
            <a:chExt cx="6840" cy="4500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626014" y="3481989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</a:t>
            </a:r>
            <a:endParaRPr lang="en-US" sz="1800"/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2954559" y="3343280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 smtClean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smtClean="0">
                <a:solidFill>
                  <a:srgbClr val="FF9900"/>
                </a:solidFill>
              </a:rPr>
              <a:t>y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18" name="Line 34"/>
          <p:cNvSpPr>
            <a:spLocks noChangeShapeType="1"/>
          </p:cNvSpPr>
          <p:nvPr/>
        </p:nvSpPr>
        <p:spPr bwMode="auto">
          <a:xfrm>
            <a:off x="2040477" y="3699476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2892964" y="3294664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auto">
          <a:xfrm>
            <a:off x="2188261" y="3699476"/>
            <a:ext cx="6327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 smtClean="0">
                <a:latin typeface="Symbol" charset="0"/>
              </a:rPr>
              <a:t>D</a:t>
            </a:r>
            <a:r>
              <a:rPr lang="fr-FR" sz="1400" b="1" dirty="0" err="1" smtClean="0"/>
              <a:t>x</a:t>
            </a:r>
            <a:r>
              <a:rPr lang="fr-FR" sz="1400" b="1" dirty="0" smtClean="0"/>
              <a:t>=1</a:t>
            </a:r>
            <a:endParaRPr lang="en-US" sz="1800" dirty="0"/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>
            <a:off x="676814" y="1970689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= </a:t>
            </a:r>
            <a:r>
              <a:rPr lang="en-US" sz="2000" b="1" dirty="0" err="1" smtClean="0"/>
              <a:t>ln</a:t>
            </a:r>
            <a:r>
              <a:rPr lang="en-US" sz="2000" b="1" dirty="0" smtClean="0"/>
              <a:t>(c)</a:t>
            </a:r>
            <a:endParaRPr lang="en-US" sz="2000" b="1" dirty="0"/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34152" y="2628739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171989" y="1868633"/>
            <a:ext cx="4356100" cy="38469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53052" y="3859814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535777" y="5264751"/>
            <a:ext cx="12003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=ln(c)+1</a:t>
            </a:r>
            <a:endParaRPr lang="en-US" sz="1800" dirty="0"/>
          </a:p>
        </p:txBody>
      </p:sp>
      <p:sp>
        <p:nvSpPr>
          <p:cNvPr id="26" name="Espace réservé du contenu 2"/>
          <p:cNvSpPr>
            <a:spLocks noGrp="1"/>
          </p:cNvSpPr>
          <p:nvPr>
            <p:ph sz="half" idx="1"/>
          </p:nvPr>
        </p:nvSpPr>
        <p:spPr>
          <a:xfrm>
            <a:off x="4944171" y="1303939"/>
            <a:ext cx="4038600" cy="697345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 smtClean="0"/>
              <a:t>Untransformed</a:t>
            </a:r>
            <a:r>
              <a:rPr lang="en-GB" dirty="0" smtClean="0"/>
              <a:t> scale</a:t>
            </a:r>
            <a:endParaRPr lang="en-GB" dirty="0"/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8542944" y="5168231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 dirty="0" smtClean="0"/>
              <a:t>c</a:t>
            </a:r>
            <a:endParaRPr lang="en-US" sz="1800" b="1" baseline="-25000" dirty="0"/>
          </a:p>
        </p:txBody>
      </p:sp>
      <p:grpSp>
        <p:nvGrpSpPr>
          <p:cNvPr id="30" name="Group 24"/>
          <p:cNvGrpSpPr>
            <a:grpSpLocks/>
          </p:cNvGrpSpPr>
          <p:nvPr/>
        </p:nvGrpSpPr>
        <p:grpSpPr bwMode="auto">
          <a:xfrm>
            <a:off x="4671660" y="2784092"/>
            <a:ext cx="4343400" cy="2857500"/>
            <a:chOff x="8396" y="4022"/>
            <a:chExt cx="6840" cy="4500"/>
          </a:xfrm>
        </p:grpSpPr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4521123" y="2649980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4658960" y="1889874"/>
            <a:ext cx="4356100" cy="38469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" name="Forme libre 47"/>
          <p:cNvSpPr/>
          <p:nvPr/>
        </p:nvSpPr>
        <p:spPr>
          <a:xfrm>
            <a:off x="6107545" y="3139089"/>
            <a:ext cx="2724728" cy="2431590"/>
          </a:xfrm>
          <a:custGeom>
            <a:avLst/>
            <a:gdLst>
              <a:gd name="connsiteX0" fmla="*/ 0 w 2724728"/>
              <a:gd name="connsiteY0" fmla="*/ 2874818 h 2874818"/>
              <a:gd name="connsiteX1" fmla="*/ 69273 w 2724728"/>
              <a:gd name="connsiteY1" fmla="*/ 2378363 h 2874818"/>
              <a:gd name="connsiteX2" fmla="*/ 219364 w 2724728"/>
              <a:gd name="connsiteY2" fmla="*/ 2055091 h 2874818"/>
              <a:gd name="connsiteX3" fmla="*/ 912091 w 2724728"/>
              <a:gd name="connsiteY3" fmla="*/ 1062181 h 2874818"/>
              <a:gd name="connsiteX4" fmla="*/ 2251364 w 2724728"/>
              <a:gd name="connsiteY4" fmla="*/ 196272 h 2874818"/>
              <a:gd name="connsiteX5" fmla="*/ 2724728 w 2724728"/>
              <a:gd name="connsiteY5" fmla="*/ 0 h 2874818"/>
              <a:gd name="connsiteX0" fmla="*/ 0 w 2724728"/>
              <a:gd name="connsiteY0" fmla="*/ 2874818 h 2874818"/>
              <a:gd name="connsiteX1" fmla="*/ 69273 w 2724728"/>
              <a:gd name="connsiteY1" fmla="*/ 2378363 h 2874818"/>
              <a:gd name="connsiteX2" fmla="*/ 265546 w 2724728"/>
              <a:gd name="connsiteY2" fmla="*/ 1835727 h 2874818"/>
              <a:gd name="connsiteX3" fmla="*/ 912091 w 2724728"/>
              <a:gd name="connsiteY3" fmla="*/ 1062181 h 2874818"/>
              <a:gd name="connsiteX4" fmla="*/ 2251364 w 2724728"/>
              <a:gd name="connsiteY4" fmla="*/ 196272 h 2874818"/>
              <a:gd name="connsiteX5" fmla="*/ 2724728 w 2724728"/>
              <a:gd name="connsiteY5" fmla="*/ 0 h 2874818"/>
              <a:gd name="connsiteX0" fmla="*/ 0 w 2724728"/>
              <a:gd name="connsiteY0" fmla="*/ 2874818 h 2874818"/>
              <a:gd name="connsiteX1" fmla="*/ 69273 w 2724728"/>
              <a:gd name="connsiteY1" fmla="*/ 2378363 h 2874818"/>
              <a:gd name="connsiteX2" fmla="*/ 265546 w 2724728"/>
              <a:gd name="connsiteY2" fmla="*/ 1835727 h 2874818"/>
              <a:gd name="connsiteX3" fmla="*/ 1016000 w 2724728"/>
              <a:gd name="connsiteY3" fmla="*/ 912031 h 2874818"/>
              <a:gd name="connsiteX4" fmla="*/ 2251364 w 2724728"/>
              <a:gd name="connsiteY4" fmla="*/ 196272 h 2874818"/>
              <a:gd name="connsiteX5" fmla="*/ 2724728 w 2724728"/>
              <a:gd name="connsiteY5" fmla="*/ 0 h 287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28" h="2874818">
                <a:moveTo>
                  <a:pt x="0" y="2874818"/>
                </a:moveTo>
                <a:cubicBezTo>
                  <a:pt x="16356" y="2694901"/>
                  <a:pt x="25015" y="2551545"/>
                  <a:pt x="69273" y="2378363"/>
                </a:cubicBezTo>
                <a:cubicBezTo>
                  <a:pt x="113531" y="2205181"/>
                  <a:pt x="107758" y="2080116"/>
                  <a:pt x="265546" y="1835727"/>
                </a:cubicBezTo>
                <a:cubicBezTo>
                  <a:pt x="423334" y="1591338"/>
                  <a:pt x="685030" y="1185274"/>
                  <a:pt x="1016000" y="912031"/>
                </a:cubicBezTo>
                <a:cubicBezTo>
                  <a:pt x="1346970" y="638788"/>
                  <a:pt x="1966576" y="348277"/>
                  <a:pt x="2251364" y="196272"/>
                </a:cubicBezTo>
                <a:cubicBezTo>
                  <a:pt x="2536152" y="44267"/>
                  <a:pt x="2724728" y="0"/>
                  <a:pt x="272472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 Box 40"/>
          <p:cNvSpPr txBox="1">
            <a:spLocks noChangeArrowheads="1"/>
          </p:cNvSpPr>
          <p:nvPr/>
        </p:nvSpPr>
        <p:spPr bwMode="auto">
          <a:xfrm>
            <a:off x="6682432" y="2403551"/>
            <a:ext cx="20043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E(Y)=</a:t>
            </a:r>
            <a:r>
              <a:rPr lang="en-US" sz="1800" dirty="0" err="1" smtClean="0">
                <a:latin typeface="Symbol" charset="2"/>
                <a:cs typeface="Symbol" charset="2"/>
              </a:rPr>
              <a:t>a</a:t>
            </a:r>
            <a:r>
              <a:rPr lang="en-US" sz="1800" dirty="0" err="1" smtClean="0"/>
              <a:t>+</a:t>
            </a:r>
            <a:r>
              <a:rPr lang="en-US" sz="1800" dirty="0" err="1" smtClean="0">
                <a:latin typeface="Symbol" charset="2"/>
                <a:cs typeface="Symbol" charset="2"/>
              </a:rPr>
              <a:t>b</a:t>
            </a:r>
            <a:r>
              <a:rPr lang="en-US" sz="1800" dirty="0" err="1" smtClean="0"/>
              <a:t>.ln</a:t>
            </a:r>
            <a:r>
              <a:rPr lang="en-US" sz="1800" dirty="0" smtClean="0"/>
              <a:t>(c)</a:t>
            </a:r>
            <a:endParaRPr lang="en-US" sz="1800" dirty="0"/>
          </a:p>
        </p:txBody>
      </p:sp>
      <p:sp>
        <p:nvSpPr>
          <p:cNvPr id="50" name="ZoneTexte 49"/>
          <p:cNvSpPr txBox="1"/>
          <p:nvPr/>
        </p:nvSpPr>
        <p:spPr>
          <a:xfrm>
            <a:off x="171989" y="6004622"/>
            <a:ext cx="884307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c is multiplied by 2.718 (or increases by 172%), then the predicted value of Y increases by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endParaRPr lang="en-GB" sz="2200" dirty="0"/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6821844" y="5154862"/>
            <a:ext cx="38291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a</a:t>
            </a:r>
            <a:endParaRPr lang="en-US" sz="1800" dirty="0"/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7697138" y="5170054"/>
            <a:ext cx="669241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/>
              <a:t>a</a:t>
            </a:r>
            <a:r>
              <a:rPr lang="fr-FR" sz="1400" b="1" dirty="0" smtClean="0"/>
              <a:t>’</a:t>
            </a:r>
            <a:endParaRPr lang="en-US" sz="1800" dirty="0"/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6869549" y="3581733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700" b="1" dirty="0" smtClean="0">
                <a:solidFill>
                  <a:srgbClr val="FF9900"/>
                </a:solidFill>
                <a:latin typeface="Symbol" charset="0"/>
              </a:rPr>
              <a:t>b</a:t>
            </a:r>
            <a:endParaRPr lang="en-US" sz="1700" dirty="0">
              <a:solidFill>
                <a:srgbClr val="FF9900"/>
              </a:solidFill>
            </a:endParaRPr>
          </a:p>
        </p:txBody>
      </p:sp>
      <p:sp>
        <p:nvSpPr>
          <p:cNvPr id="54" name="Freeform 35"/>
          <p:cNvSpPr>
            <a:spLocks/>
          </p:cNvSpPr>
          <p:nvPr/>
        </p:nvSpPr>
        <p:spPr bwMode="auto">
          <a:xfrm>
            <a:off x="6900313" y="3558642"/>
            <a:ext cx="45719" cy="441025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56" name="Connecteur droit 55"/>
          <p:cNvCxnSpPr/>
          <p:nvPr/>
        </p:nvCxnSpPr>
        <p:spPr>
          <a:xfrm>
            <a:off x="5791570" y="3558643"/>
            <a:ext cx="199774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5816975" y="3999668"/>
            <a:ext cx="114493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 Box 22"/>
          <p:cNvSpPr txBox="1">
            <a:spLocks noChangeArrowheads="1"/>
          </p:cNvSpPr>
          <p:nvPr/>
        </p:nvSpPr>
        <p:spPr bwMode="auto">
          <a:xfrm>
            <a:off x="7056988" y="5489864"/>
            <a:ext cx="1185786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>
                <a:solidFill>
                  <a:srgbClr val="4F81BD"/>
                </a:solidFill>
                <a:latin typeface="Bradley Hand ITC TT-Bold"/>
                <a:cs typeface="Bradley Hand ITC TT-Bold"/>
              </a:rPr>
              <a:t>a’=a.2.718</a:t>
            </a:r>
            <a:endParaRPr lang="en-US" sz="1800" dirty="0">
              <a:solidFill>
                <a:srgbClr val="4F81BD"/>
              </a:solidFill>
              <a:latin typeface="Bradley Hand ITC TT-Bold"/>
              <a:cs typeface="Bradley Hand ITC TT-Bold"/>
            </a:endParaRPr>
          </a:p>
        </p:txBody>
      </p:sp>
      <p:cxnSp>
        <p:nvCxnSpPr>
          <p:cNvPr id="60" name="Connecteur droit 59"/>
          <p:cNvCxnSpPr/>
          <p:nvPr/>
        </p:nvCxnSpPr>
        <p:spPr>
          <a:xfrm flipH="1" flipV="1">
            <a:off x="6973454" y="4045848"/>
            <a:ext cx="0" cy="11551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7791623" y="3581733"/>
            <a:ext cx="0" cy="160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orme libre 64"/>
          <p:cNvSpPr/>
          <p:nvPr/>
        </p:nvSpPr>
        <p:spPr>
          <a:xfrm>
            <a:off x="7065818" y="5437909"/>
            <a:ext cx="704273" cy="124021"/>
          </a:xfrm>
          <a:custGeom>
            <a:avLst/>
            <a:gdLst>
              <a:gd name="connsiteX0" fmla="*/ 0 w 704273"/>
              <a:gd name="connsiteY0" fmla="*/ 0 h 110768"/>
              <a:gd name="connsiteX1" fmla="*/ 346364 w 704273"/>
              <a:gd name="connsiteY1" fmla="*/ 92364 h 110768"/>
              <a:gd name="connsiteX2" fmla="*/ 519546 w 704273"/>
              <a:gd name="connsiteY2" fmla="*/ 103909 h 110768"/>
              <a:gd name="connsiteX3" fmla="*/ 704273 w 704273"/>
              <a:gd name="connsiteY3" fmla="*/ 11546 h 110768"/>
              <a:gd name="connsiteX0" fmla="*/ 0 w 704273"/>
              <a:gd name="connsiteY0" fmla="*/ 0 h 124021"/>
              <a:gd name="connsiteX1" fmla="*/ 265546 w 704273"/>
              <a:gd name="connsiteY1" fmla="*/ 115455 h 124021"/>
              <a:gd name="connsiteX2" fmla="*/ 519546 w 704273"/>
              <a:gd name="connsiteY2" fmla="*/ 103909 h 124021"/>
              <a:gd name="connsiteX3" fmla="*/ 704273 w 704273"/>
              <a:gd name="connsiteY3" fmla="*/ 11546 h 12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3" h="124021">
                <a:moveTo>
                  <a:pt x="0" y="0"/>
                </a:moveTo>
                <a:cubicBezTo>
                  <a:pt x="129886" y="37523"/>
                  <a:pt x="178955" y="98137"/>
                  <a:pt x="265546" y="115455"/>
                </a:cubicBezTo>
                <a:cubicBezTo>
                  <a:pt x="352137" y="132773"/>
                  <a:pt x="446425" y="121227"/>
                  <a:pt x="519546" y="103909"/>
                </a:cubicBezTo>
                <a:cubicBezTo>
                  <a:pt x="592667" y="86591"/>
                  <a:pt x="641735" y="50992"/>
                  <a:pt x="704273" y="11546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002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/>
      <p:bldP spid="45" grpId="0" animBg="1"/>
      <p:bldP spid="48" grpId="0" animBg="1"/>
      <p:bldP spid="49" grpId="0"/>
      <p:bldP spid="51" grpId="0"/>
      <p:bldP spid="52" grpId="0"/>
      <p:bldP spid="53" grpId="0"/>
      <p:bldP spid="54" grpId="0" animBg="1"/>
      <p:bldP spid="59" grpId="0"/>
      <p:bldP spid="6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90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Interpretation of the parameter associated with continuous covariates:</a:t>
            </a:r>
            <a:br>
              <a:rPr lang="en-GB" dirty="0" smtClean="0"/>
            </a:br>
            <a:r>
              <a:rPr lang="en-GB" i="1" dirty="0" smtClean="0"/>
              <a:t>What you need to remember</a:t>
            </a:r>
            <a:endParaRPr lang="en-GB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28268"/>
            <a:ext cx="8229600" cy="4525963"/>
          </a:xfrm>
        </p:spPr>
        <p:txBody>
          <a:bodyPr/>
          <a:lstStyle/>
          <a:p>
            <a:r>
              <a:rPr lang="en-GB" dirty="0" smtClean="0"/>
              <a:t>The parameter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associated with X depends on the unit in which X is expressed </a:t>
            </a:r>
          </a:p>
          <a:p>
            <a:pPr marL="400050" lvl="1" indent="0">
              <a:buNone/>
            </a:pPr>
            <a:r>
              <a:rPr lang="en-GB" dirty="0" smtClean="0"/>
              <a:t>(if you move from mg/l to g/l,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will be multiplied by 1000)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It depends on whether or not X corresponds to a transformed quantity or not</a:t>
            </a:r>
          </a:p>
          <a:p>
            <a:pPr marL="457200" lvl="1" indent="0">
              <a:buNone/>
            </a:pPr>
            <a:r>
              <a:rPr lang="en-GB" dirty="0" smtClean="0"/>
              <a:t>Replacing a quantity by its squared value or logarithm will also modify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>
                <a:solidFill>
                  <a:srgbClr val="FF6600"/>
                </a:solidFill>
              </a:rPr>
              <a:t>You cannot interpret</a:t>
            </a:r>
            <a:r>
              <a:rPr lang="en-GB" dirty="0">
                <a:solidFill>
                  <a:srgbClr val="FF6600"/>
                </a:solidFill>
                <a:latin typeface="Symbol" panose="05050102010706020507" pitchFamily="18" charset="2"/>
              </a:rPr>
              <a:t> b </a:t>
            </a:r>
            <a:r>
              <a:rPr lang="en-GB" dirty="0">
                <a:solidFill>
                  <a:srgbClr val="FF6600"/>
                </a:solidFill>
              </a:rPr>
              <a:t>without considering the quantity corresponding to the underlying covariate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95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Taking into account categorical covariates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5976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Assume that we want to describe possible differences in blood pressure between the population from 3 cities, adjusting for potential confounders.</a:t>
            </a:r>
            <a:endParaRPr lang="en-GB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849472"/>
              </p:ext>
            </p:extLst>
          </p:nvPr>
        </p:nvGraphicFramePr>
        <p:xfrm>
          <a:off x="1632867" y="2369176"/>
          <a:ext cx="5789593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u contenu 2"/>
          <p:cNvSpPr txBox="1">
            <a:spLocks/>
          </p:cNvSpPr>
          <p:nvPr/>
        </p:nvSpPr>
        <p:spPr>
          <a:xfrm>
            <a:off x="457200" y="5210560"/>
            <a:ext cx="8229600" cy="1231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600" dirty="0" smtClean="0"/>
              <a:t>Your dataset includes </a:t>
            </a:r>
          </a:p>
          <a:p>
            <a:pPr marL="457200" lvl="1" indent="0">
              <a:buNone/>
            </a:pPr>
            <a:r>
              <a:rPr lang="en-GB" dirty="0"/>
              <a:t>T</a:t>
            </a:r>
            <a:r>
              <a:rPr lang="en-GB" dirty="0" smtClean="0"/>
              <a:t>he blood pressure variable </a:t>
            </a:r>
            <a:r>
              <a:rPr lang="en-GB" b="1" dirty="0" smtClean="0"/>
              <a:t>Y</a:t>
            </a:r>
          </a:p>
          <a:p>
            <a:pPr marL="457200" lvl="1" indent="0">
              <a:buNone/>
            </a:pPr>
            <a:r>
              <a:rPr lang="en-GB" dirty="0" smtClean="0"/>
              <a:t>A variable </a:t>
            </a:r>
            <a:r>
              <a:rPr lang="en-GB" b="1" dirty="0" smtClean="0"/>
              <a:t>X</a:t>
            </a:r>
            <a:r>
              <a:rPr lang="en-GB" dirty="0" smtClean="0"/>
              <a:t> indicating city (1 for Paris, 2 for Grenoble, 3 for Saint-Tropez)</a:t>
            </a:r>
          </a:p>
          <a:p>
            <a:pPr marL="457200" lvl="1" indent="0">
              <a:buNone/>
            </a:pPr>
            <a:r>
              <a:rPr lang="en-GB" dirty="0" smtClean="0"/>
              <a:t>A variable </a:t>
            </a:r>
            <a:r>
              <a:rPr lang="en-GB" b="1" dirty="0" smtClean="0"/>
              <a:t>Z</a:t>
            </a:r>
            <a:r>
              <a:rPr lang="en-GB" dirty="0" smtClean="0"/>
              <a:t> corresponding to a potential confounder (e.g., cigarette smoking yes/no)</a:t>
            </a:r>
          </a:p>
          <a:p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1632867" y="6341022"/>
            <a:ext cx="6055601" cy="369332"/>
          </a:xfrm>
          <a:prstGeom prst="rect">
            <a:avLst/>
          </a:prstGeom>
          <a:solidFill>
            <a:srgbClr val="008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Write down the regression model you would like to run.</a:t>
            </a:r>
            <a:endParaRPr lang="en-GB" dirty="0"/>
          </a:p>
        </p:txBody>
      </p:sp>
      <p:sp>
        <p:nvSpPr>
          <p:cNvPr id="8" name="ZoneTexte 7"/>
          <p:cNvSpPr txBox="1"/>
          <p:nvPr/>
        </p:nvSpPr>
        <p:spPr>
          <a:xfrm rot="16200000">
            <a:off x="1160832" y="3569506"/>
            <a:ext cx="1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Blood pressure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88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424" y="1716109"/>
            <a:ext cx="5241802" cy="269079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3009" y="3569562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Anyone? Anyone?</a:t>
            </a:r>
            <a:endParaRPr lang="en-GB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00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9158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Suggestion #1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8660" y="1906412"/>
            <a:ext cx="8686800" cy="3509097"/>
          </a:xfrm>
        </p:spPr>
        <p:txBody>
          <a:bodyPr>
            <a:normAutofit/>
          </a:bodyPr>
          <a:lstStyle/>
          <a:p>
            <a:r>
              <a:rPr lang="en-GB" sz="2200" dirty="0" smtClean="0"/>
              <a:t>In model 1, both covariates are simply entered as continuous terms.  </a:t>
            </a:r>
            <a:endParaRPr lang="en-GB" sz="2200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510236" y="1031741"/>
            <a:ext cx="6684504" cy="76746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3200" dirty="0" smtClean="0">
                <a:solidFill>
                  <a:schemeClr val="accent1"/>
                </a:solidFill>
              </a:rPr>
              <a:t>E(Y)  =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3200" dirty="0" err="1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dirty="0" err="1" smtClean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3200" dirty="0" err="1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g</a:t>
            </a:r>
            <a:r>
              <a:rPr lang="en-GB" sz="3200" b="1" dirty="0" err="1" smtClean="0">
                <a:solidFill>
                  <a:schemeClr val="accent1"/>
                </a:solidFill>
                <a:cs typeface="Times New Roman" charset="0"/>
              </a:rPr>
              <a:t>Z</a:t>
            </a:r>
            <a:r>
              <a:rPr lang="en-GB" sz="3200" b="1" baseline="-25000" dirty="0" smtClean="0">
                <a:solidFill>
                  <a:schemeClr val="accent1"/>
                </a:solidFill>
                <a:cs typeface="Times New Roman" charset="0"/>
              </a:rPr>
              <a:t>         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(M1)</a:t>
            </a:r>
            <a:endParaRPr lang="en-GB" sz="32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762852"/>
              </p:ext>
            </p:extLst>
          </p:nvPr>
        </p:nvGraphicFramePr>
        <p:xfrm>
          <a:off x="1830228" y="2127949"/>
          <a:ext cx="5789593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3947205" y="4649694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</a:t>
            </a:r>
            <a:endParaRPr lang="en-GB" baseline="-25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063374" y="3123277"/>
            <a:ext cx="2711558" cy="25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63698" y="4887633"/>
            <a:ext cx="7923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parameter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associated with the city (X) will correspond to the average trend between the 3 cities. In this case, this will correspond to a slope close to 0 (if the number of subjects is the same in all 3 cities) and the corresponding p value would be high. 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377075" y="2557854"/>
            <a:ext cx="85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dirty="0" smtClean="0">
                <a:solidFill>
                  <a:schemeClr val="accent1"/>
                </a:solidFill>
                <a:cs typeface="Times New Roman" charset="0"/>
              </a:rPr>
              <a:t>≈0</a:t>
            </a:r>
            <a:endParaRPr lang="en-GB" dirty="0"/>
          </a:p>
        </p:txBody>
      </p:sp>
      <p:sp>
        <p:nvSpPr>
          <p:cNvPr id="13" name="ZoneTexte 12"/>
          <p:cNvSpPr txBox="1"/>
          <p:nvPr/>
        </p:nvSpPr>
        <p:spPr>
          <a:xfrm>
            <a:off x="1632867" y="6094136"/>
            <a:ext cx="6055601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Conclusion from model #1: There is no clear trend in blood pressure between the 3 cities 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 rot="16200000">
            <a:off x="1345499" y="3285845"/>
            <a:ext cx="1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Blood pressure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164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0247"/>
            <a:ext cx="8229600" cy="686383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Why suggestion #1 is not a relevant idea…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89729"/>
            <a:ext cx="8229600" cy="350909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 smtClean="0"/>
              <a:t>The coding of </a:t>
            </a:r>
            <a:r>
              <a:rPr lang="en-GB" dirty="0"/>
              <a:t>variable </a:t>
            </a:r>
            <a:r>
              <a:rPr lang="en-GB" dirty="0" smtClean="0"/>
              <a:t>X </a:t>
            </a:r>
            <a:r>
              <a:rPr lang="en-GB" dirty="0"/>
              <a:t>indicating </a:t>
            </a:r>
            <a:r>
              <a:rPr lang="en-GB" dirty="0" smtClean="0"/>
              <a:t>city is totally arbitrary. </a:t>
            </a:r>
          </a:p>
          <a:p>
            <a:pPr marL="457200" lvl="1" indent="0">
              <a:buNone/>
            </a:pPr>
            <a:r>
              <a:rPr lang="en-GB" dirty="0" smtClean="0"/>
              <a:t>Assume that for some reason we choose another order:</a:t>
            </a:r>
          </a:p>
          <a:p>
            <a:pPr marL="457200" lvl="1" indent="0">
              <a:buNone/>
            </a:pPr>
            <a:r>
              <a:rPr lang="en-GB" dirty="0" smtClean="0"/>
              <a:t>X’ = </a:t>
            </a:r>
            <a:r>
              <a:rPr lang="en-GB" b="1" dirty="0" smtClean="0"/>
              <a:t>1</a:t>
            </a:r>
            <a:r>
              <a:rPr lang="en-GB" dirty="0" smtClean="0"/>
              <a:t> </a:t>
            </a:r>
            <a:r>
              <a:rPr lang="en-GB" dirty="0"/>
              <a:t>for </a:t>
            </a:r>
            <a:r>
              <a:rPr lang="en-GB" i="1" dirty="0" smtClean="0"/>
              <a:t>Saint-Tropez</a:t>
            </a:r>
            <a:r>
              <a:rPr lang="en-GB" dirty="0" smtClean="0"/>
              <a:t>, </a:t>
            </a:r>
            <a:r>
              <a:rPr lang="en-GB" b="1" dirty="0" smtClean="0"/>
              <a:t>2</a:t>
            </a:r>
            <a:r>
              <a:rPr lang="en-GB" dirty="0" smtClean="0"/>
              <a:t> for </a:t>
            </a:r>
            <a:r>
              <a:rPr lang="en-GB" i="1" dirty="0" smtClean="0"/>
              <a:t>Paris</a:t>
            </a:r>
            <a:r>
              <a:rPr lang="en-GB" dirty="0" smtClean="0"/>
              <a:t> and </a:t>
            </a:r>
            <a:r>
              <a:rPr lang="en-GB" b="1" dirty="0" smtClean="0"/>
              <a:t>3</a:t>
            </a:r>
            <a:r>
              <a:rPr lang="en-GB" dirty="0" smtClean="0"/>
              <a:t> </a:t>
            </a:r>
            <a:r>
              <a:rPr lang="en-GB" dirty="0"/>
              <a:t>for </a:t>
            </a:r>
            <a:r>
              <a:rPr lang="en-GB" i="1" dirty="0" smtClean="0"/>
              <a:t>Grenoble</a:t>
            </a:r>
          </a:p>
          <a:p>
            <a:pPr marL="457200" lvl="1" indent="0">
              <a:buNone/>
            </a:pPr>
            <a:r>
              <a:rPr lang="en-GB" dirty="0" smtClean="0"/>
              <a:t>The histogram would now look like this:</a:t>
            </a:r>
            <a:endParaRPr lang="en-GB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1868068"/>
              </p:ext>
            </p:extLst>
          </p:nvPr>
        </p:nvGraphicFramePr>
        <p:xfrm>
          <a:off x="1830228" y="2512530"/>
          <a:ext cx="5789593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3947205" y="4856242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X’</a:t>
            </a:r>
            <a:endParaRPr lang="en-GB" baseline="-25000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3063374" y="3054674"/>
            <a:ext cx="2711558" cy="386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63698" y="5190538"/>
            <a:ext cx="8443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The parameter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‘ associated with the city (X’) will correspond to the average trend between the 3 cities. In this case, this will correspond to a negative slope, with a possibly low p values (if a large number of subjects were recruited in each city.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231200" y="2685342"/>
            <a:ext cx="85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4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’</a:t>
            </a:r>
            <a:r>
              <a:rPr lang="en-GB" dirty="0" smtClean="0">
                <a:solidFill>
                  <a:schemeClr val="accent1"/>
                </a:solidFill>
                <a:cs typeface="Times New Roman" charset="0"/>
              </a:rPr>
              <a:t>&lt;0</a:t>
            </a:r>
            <a:endParaRPr lang="en-GB" dirty="0"/>
          </a:p>
        </p:txBody>
      </p:sp>
      <p:sp>
        <p:nvSpPr>
          <p:cNvPr id="14" name="ZoneTexte 13"/>
          <p:cNvSpPr txBox="1"/>
          <p:nvPr/>
        </p:nvSpPr>
        <p:spPr>
          <a:xfrm>
            <a:off x="1632867" y="6094136"/>
            <a:ext cx="6055601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Conclusion from </a:t>
            </a:r>
            <a:r>
              <a:rPr lang="en-GB" i="1" dirty="0" smtClean="0"/>
              <a:t>modified</a:t>
            </a:r>
            <a:r>
              <a:rPr lang="en-GB" dirty="0" smtClean="0"/>
              <a:t> model #1: There is a clear decreasing trend in blood pressure between the 3 cities 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6299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8" grpId="0"/>
      <p:bldP spid="11" grpId="0"/>
      <p:bldP spid="12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b="9915"/>
          <a:stretch/>
        </p:blipFill>
        <p:spPr>
          <a:xfrm>
            <a:off x="1525715" y="368983"/>
            <a:ext cx="6330462" cy="61779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95779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9216"/>
            <a:ext cx="8229600" cy="88373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GB" sz="2400" b="1" dirty="0" smtClean="0">
                <a:solidFill>
                  <a:srgbClr val="4F81BD"/>
                </a:solidFill>
                <a:latin typeface="Arial" charset="0"/>
              </a:rPr>
              <a:t>Obtaining a relevant estimate of the impact of categorical covariates using dummy variables</a:t>
            </a:r>
            <a:endParaRPr lang="en-GB" sz="2400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5373687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2000" b="1" dirty="0" smtClean="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2000" b="1" noProof="1" smtClean="0">
                <a:solidFill>
                  <a:srgbClr val="4F81BD"/>
                </a:solidFill>
                <a:latin typeface="Arial" charset="0"/>
              </a:rPr>
              <a:t>1)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 One creates 3 new covariates X</a:t>
            </a:r>
            <a:r>
              <a:rPr lang="en-GB" sz="2000" b="1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, X</a:t>
            </a:r>
            <a:r>
              <a:rPr lang="en-GB" sz="2000" b="1" baseline="-25000" dirty="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 and X</a:t>
            </a:r>
            <a:r>
              <a:rPr lang="en-GB" sz="2000" b="1" baseline="-25000" dirty="0" smtClean="0">
                <a:solidFill>
                  <a:srgbClr val="4F81BD"/>
                </a:solidFill>
                <a:latin typeface="Arial" charset="0"/>
              </a:rPr>
              <a:t>3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 defined according to the original covariate X as shown in this table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2000" dirty="0" smtClean="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For a given value of X, there is one and only one combination of the 3 covariates </a:t>
            </a:r>
            <a:r>
              <a:rPr lang="en-GB" sz="2000" dirty="0">
                <a:latin typeface="Arial" charset="0"/>
              </a:rPr>
              <a:t>X</a:t>
            </a:r>
            <a:r>
              <a:rPr lang="en-GB" sz="2000" baseline="-25000" dirty="0">
                <a:latin typeface="Arial" charset="0"/>
              </a:rPr>
              <a:t>1</a:t>
            </a:r>
            <a:r>
              <a:rPr lang="en-GB" sz="2000" dirty="0">
                <a:latin typeface="Arial" charset="0"/>
              </a:rPr>
              <a:t>, X</a:t>
            </a:r>
            <a:r>
              <a:rPr lang="en-GB" sz="2000" baseline="-25000" dirty="0">
                <a:latin typeface="Arial" charset="0"/>
              </a:rPr>
              <a:t>2</a:t>
            </a:r>
            <a:r>
              <a:rPr lang="en-GB" sz="2000" dirty="0">
                <a:latin typeface="Arial" charset="0"/>
              </a:rPr>
              <a:t> and </a:t>
            </a:r>
            <a:r>
              <a:rPr lang="en-GB" sz="2000" dirty="0" smtClean="0">
                <a:latin typeface="Arial" charset="0"/>
              </a:rPr>
              <a:t>X</a:t>
            </a:r>
            <a:r>
              <a:rPr lang="en-GB" sz="2000" baseline="-25000" dirty="0" smtClean="0">
                <a:latin typeface="Arial" charset="0"/>
              </a:rPr>
              <a:t>3</a:t>
            </a:r>
            <a:r>
              <a:rPr lang="en-GB" sz="2000" dirty="0" smtClean="0">
                <a:latin typeface="Arial" charset="0"/>
              </a:rPr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If you know </a:t>
            </a:r>
            <a:r>
              <a:rPr lang="en-GB" sz="2000" dirty="0">
                <a:latin typeface="Arial" charset="0"/>
              </a:rPr>
              <a:t>X</a:t>
            </a:r>
            <a:r>
              <a:rPr lang="en-GB" sz="2000" baseline="-25000" dirty="0">
                <a:latin typeface="Arial" charset="0"/>
              </a:rPr>
              <a:t>1</a:t>
            </a:r>
            <a:r>
              <a:rPr lang="en-GB" sz="2000" dirty="0">
                <a:latin typeface="Arial" charset="0"/>
              </a:rPr>
              <a:t>, X</a:t>
            </a:r>
            <a:r>
              <a:rPr lang="en-GB" sz="2000" baseline="-25000" dirty="0">
                <a:latin typeface="Arial" charset="0"/>
              </a:rPr>
              <a:t>2</a:t>
            </a:r>
            <a:r>
              <a:rPr lang="en-GB" sz="2000" dirty="0">
                <a:latin typeface="Arial" charset="0"/>
              </a:rPr>
              <a:t> and X</a:t>
            </a:r>
            <a:r>
              <a:rPr lang="en-GB" sz="2000" baseline="-25000" dirty="0">
                <a:latin typeface="Arial" charset="0"/>
              </a:rPr>
              <a:t>3</a:t>
            </a:r>
            <a:r>
              <a:rPr lang="en-GB" sz="2000" dirty="0">
                <a:latin typeface="Arial" charset="0"/>
              </a:rPr>
              <a:t> </a:t>
            </a:r>
            <a:r>
              <a:rPr lang="en-GB" sz="2000" dirty="0" smtClean="0">
                <a:latin typeface="Arial" charset="0"/>
              </a:rPr>
              <a:t>, you also know X (and vice versa)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2000" dirty="0" smtClean="0">
                <a:latin typeface="Arial" charset="0"/>
              </a:rPr>
              <a:t>X</a:t>
            </a:r>
            <a:r>
              <a:rPr lang="en-GB" sz="2000" baseline="-25000" dirty="0" smtClean="0">
                <a:latin typeface="Arial" charset="0"/>
              </a:rPr>
              <a:t>1</a:t>
            </a:r>
            <a:r>
              <a:rPr lang="en-GB" sz="2000" dirty="0" smtClean="0">
                <a:latin typeface="Arial" charset="0"/>
              </a:rPr>
              <a:t>,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 and X</a:t>
            </a:r>
            <a:r>
              <a:rPr lang="en-GB" sz="2000" baseline="-25000" dirty="0" smtClean="0">
                <a:latin typeface="Arial" charset="0"/>
              </a:rPr>
              <a:t>3</a:t>
            </a:r>
            <a:r>
              <a:rPr lang="en-GB" sz="2000" dirty="0" smtClean="0">
                <a:latin typeface="Arial" charset="0"/>
              </a:rPr>
              <a:t> are called </a:t>
            </a:r>
            <a:r>
              <a:rPr lang="en-GB" sz="2000" b="1" dirty="0" smtClean="0">
                <a:latin typeface="Arial" charset="0"/>
              </a:rPr>
              <a:t>dummy variables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2000" dirty="0">
              <a:latin typeface="Arial" charset="0"/>
            </a:endParaRPr>
          </a:p>
        </p:txBody>
      </p:sp>
      <p:graphicFrame>
        <p:nvGraphicFramePr>
          <p:cNvPr id="30846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69535"/>
              </p:ext>
            </p:extLst>
          </p:nvPr>
        </p:nvGraphicFramePr>
        <p:xfrm>
          <a:off x="1217448" y="2858376"/>
          <a:ext cx="6085216" cy="1463676"/>
        </p:xfrm>
        <a:graphic>
          <a:graphicData uri="http://schemas.openxmlformats.org/drawingml/2006/table">
            <a:tbl>
              <a:tblPr/>
              <a:tblGrid>
                <a:gridCol w="1856827"/>
                <a:gridCol w="1185780"/>
                <a:gridCol w="1522300"/>
                <a:gridCol w="1520309"/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(Paris)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 (Grenoble)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(St Tropez)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02" name="Rectangle 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57200" y="-29942"/>
            <a:ext cx="8229600" cy="60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/>
                </a:solidFill>
              </a:rPr>
              <a:t>Suggestion #2</a:t>
            </a:r>
            <a:endParaRPr lang="en-GB" sz="32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74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5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3366FF"/>
                </a:solidFill>
              </a:rPr>
              <a:t>Main purposes of regression modelling in environmental epidemiology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3671"/>
            <a:ext cx="8229600" cy="527432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b="1" dirty="0" smtClean="0">
                <a:solidFill>
                  <a:srgbClr val="FF6600"/>
                </a:solidFill>
              </a:rPr>
              <a:t>Test: </a:t>
            </a:r>
            <a:r>
              <a:rPr lang="en-GB" dirty="0" smtClean="0"/>
              <a:t>To test the association between exposure to an environmental factor and a health trait, controlling for other relevant factors.</a:t>
            </a:r>
          </a:p>
          <a:p>
            <a:pPr marL="0" indent="0">
              <a:buNone/>
            </a:pPr>
            <a:endParaRPr lang="en-GB" dirty="0" smtClean="0">
              <a:solidFill>
                <a:srgbClr val="3366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>
                <a:solidFill>
                  <a:srgbClr val="FF6600"/>
                </a:solidFill>
              </a:rPr>
              <a:t>Estimation: </a:t>
            </a:r>
            <a:r>
              <a:rPr lang="en-GB" dirty="0" smtClean="0"/>
              <a:t>To quantify the change in the level or frequency of a health trait according to the level of exposure to a given environmental factor</a:t>
            </a:r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>
                <a:solidFill>
                  <a:srgbClr val="FF6600"/>
                </a:solidFill>
              </a:rPr>
              <a:t>Prediction: </a:t>
            </a:r>
            <a:r>
              <a:rPr lang="en-GB" dirty="0" smtClean="0"/>
              <a:t>To predict the frequency or level of a health trait according to the characteristics of each observation (subjects, communities…) </a:t>
            </a:r>
            <a:endParaRPr lang="en-GB" dirty="0"/>
          </a:p>
        </p:txBody>
      </p:sp>
      <p:pic>
        <p:nvPicPr>
          <p:cNvPr id="4" name="Image 3" descr="Capture d’écran 2012-09-29 à 11.0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70" y="4345156"/>
            <a:ext cx="6968032" cy="995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32659" y="5097110"/>
            <a:ext cx="5815483" cy="2589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230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875455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fr-FR" sz="2000" b="1" dirty="0">
                <a:solidFill>
                  <a:schemeClr val="accent1"/>
                </a:solidFill>
                <a:latin typeface="Arial" charset="0"/>
              </a:rPr>
              <a:t>2) 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One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estimates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a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regression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model M2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without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the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covariate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X but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with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2 of the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newly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created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binary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variables X</a:t>
            </a:r>
            <a:r>
              <a:rPr lang="fr-FR" sz="2000" b="1" baseline="-25000" dirty="0" smtClean="0">
                <a:solidFill>
                  <a:schemeClr val="accent1"/>
                </a:solidFill>
                <a:latin typeface="Arial" charset="0"/>
              </a:rPr>
              <a:t>2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and </a:t>
            </a:r>
            <a:r>
              <a:rPr lang="fr-FR" sz="2000" b="1" dirty="0">
                <a:solidFill>
                  <a:schemeClr val="accent1"/>
                </a:solidFill>
                <a:latin typeface="Arial" charset="0"/>
              </a:rPr>
              <a:t>X</a:t>
            </a:r>
            <a:r>
              <a:rPr lang="fr-FR" sz="2000" b="1" baseline="-25000" dirty="0">
                <a:solidFill>
                  <a:schemeClr val="accent1"/>
                </a:solidFill>
                <a:latin typeface="Arial" charset="0"/>
              </a:rPr>
              <a:t>3</a:t>
            </a:r>
            <a:r>
              <a:rPr lang="fr-FR" sz="2000" b="1" dirty="0">
                <a:solidFill>
                  <a:schemeClr val="accent1"/>
                </a:solidFill>
                <a:latin typeface="Arial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0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0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000" b="1" dirty="0">
              <a:latin typeface="Arial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256236" y="3625089"/>
            <a:ext cx="6684504" cy="76746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 smtClean="0">
                <a:solidFill>
                  <a:schemeClr val="accent1"/>
                </a:solidFill>
              </a:rPr>
              <a:t>E(Y)  =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aseline="-25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2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3200" baseline="-25000" dirty="0">
                <a:solidFill>
                  <a:schemeClr val="accent1"/>
                </a:solidFill>
                <a:cs typeface="Times New Roman" charset="0"/>
              </a:rPr>
              <a:t>2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 +</a:t>
            </a:r>
            <a:r>
              <a:rPr lang="en-GB" sz="3200" dirty="0" smtClean="0">
                <a:solidFill>
                  <a:schemeClr val="accent1"/>
                </a:solidFill>
                <a:cs typeface="Times New Roman" charset="0"/>
              </a:rPr>
              <a:t>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aseline="-25000" dirty="0" smtClean="0">
                <a:solidFill>
                  <a:schemeClr val="accent1"/>
                </a:solidFill>
                <a:cs typeface="Times New Roman" charset="0"/>
              </a:rPr>
              <a:t>3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3200" baseline="-25000" dirty="0" smtClean="0">
                <a:solidFill>
                  <a:schemeClr val="accent1"/>
                </a:solidFill>
                <a:cs typeface="Times New Roman" charset="0"/>
              </a:rPr>
              <a:t>3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3200" dirty="0" err="1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g</a:t>
            </a:r>
            <a:r>
              <a:rPr lang="en-GB" sz="3200" b="1" dirty="0" err="1">
                <a:solidFill>
                  <a:schemeClr val="accent1"/>
                </a:solidFill>
                <a:cs typeface="Times New Roman" charset="0"/>
              </a:rPr>
              <a:t>Z</a:t>
            </a:r>
            <a:r>
              <a:rPr lang="en-GB" sz="3200" b="1" baseline="-25000" dirty="0" smtClean="0">
                <a:solidFill>
                  <a:schemeClr val="accent1"/>
                </a:solidFill>
                <a:cs typeface="Times New Roman" charset="0"/>
              </a:rPr>
              <a:t>         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(M2)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3415862" y="4957379"/>
            <a:ext cx="225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information on city is now incorporated in these 2 binary variables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3923862" y="4151586"/>
            <a:ext cx="464207" cy="805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2" idx="0"/>
          </p:cNvCxnSpPr>
          <p:nvPr/>
        </p:nvCxnSpPr>
        <p:spPr>
          <a:xfrm flipV="1">
            <a:off x="4545724" y="4151586"/>
            <a:ext cx="508000" cy="805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 txBox="1">
            <a:spLocks/>
          </p:cNvSpPr>
          <p:nvPr/>
        </p:nvSpPr>
        <p:spPr>
          <a:xfrm>
            <a:off x="457200" y="-29942"/>
            <a:ext cx="8229600" cy="609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 smtClean="0">
                <a:solidFill>
                  <a:schemeClr val="accent1"/>
                </a:solidFill>
              </a:rPr>
              <a:t>Suggestion #2 (continued)</a:t>
            </a:r>
            <a:endParaRPr lang="en-GB" sz="32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6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3097267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Dummy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variables: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why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does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it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work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?</a:t>
            </a:r>
            <a:endParaRPr lang="fr-FR" sz="2400" b="1" dirty="0">
              <a:solidFill>
                <a:srgbClr val="4F81BD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400" dirty="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6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fr-FR" sz="1800" dirty="0" smtClean="0">
                <a:latin typeface="Arial" charset="0"/>
              </a:rPr>
              <a:t>Let us </a:t>
            </a:r>
            <a:r>
              <a:rPr lang="fr-FR" sz="1800" dirty="0" err="1" smtClean="0">
                <a:latin typeface="Arial" charset="0"/>
              </a:rPr>
              <a:t>write</a:t>
            </a:r>
            <a:r>
              <a:rPr lang="fr-FR" sz="1800" dirty="0" smtClean="0">
                <a:latin typeface="Arial" charset="0"/>
              </a:rPr>
              <a:t> Y</a:t>
            </a:r>
            <a:r>
              <a:rPr lang="fr-FR" sz="1800" baseline="-25000" dirty="0" smtClean="0">
                <a:latin typeface="Arial" charset="0"/>
              </a:rPr>
              <a:t>1</a:t>
            </a:r>
            <a:r>
              <a:rPr lang="fr-FR" sz="1800" dirty="0" smtClean="0">
                <a:latin typeface="Arial" charset="0"/>
              </a:rPr>
              <a:t> the </a:t>
            </a:r>
            <a:r>
              <a:rPr lang="fr-FR" sz="1800" dirty="0" err="1" smtClean="0">
                <a:latin typeface="Arial" charset="0"/>
              </a:rPr>
              <a:t>mean</a:t>
            </a:r>
            <a:r>
              <a:rPr lang="fr-FR" sz="1800" dirty="0" smtClean="0">
                <a:latin typeface="Arial" charset="0"/>
              </a:rPr>
              <a:t> value of Y in the city </a:t>
            </a:r>
            <a:r>
              <a:rPr lang="fr-FR" sz="1800" dirty="0" err="1" smtClean="0">
                <a:latin typeface="Arial" charset="0"/>
              </a:rPr>
              <a:t>corresponding</a:t>
            </a:r>
            <a:r>
              <a:rPr lang="fr-FR" sz="1800" dirty="0" smtClean="0">
                <a:latin typeface="Arial" charset="0"/>
              </a:rPr>
              <a:t> to X</a:t>
            </a:r>
            <a:r>
              <a:rPr lang="fr-FR" sz="1800" dirty="0">
                <a:latin typeface="Arial" charset="0"/>
              </a:rPr>
              <a:t>=1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charset="0"/>
              <a:buChar char="q"/>
            </a:pPr>
            <a:r>
              <a:rPr lang="fr-FR" sz="1800" dirty="0" smtClean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=1 </a:t>
            </a:r>
            <a:r>
              <a:rPr lang="fr-FR" sz="1800" dirty="0">
                <a:latin typeface="Arial" charset="0"/>
                <a:sym typeface="Wingdings" charset="0"/>
              </a:rPr>
              <a:t> </a:t>
            </a:r>
            <a:r>
              <a:rPr lang="fr-FR" sz="1800" dirty="0">
                <a:latin typeface="Arial" charset="0"/>
              </a:rPr>
              <a:t> X</a:t>
            </a:r>
            <a:r>
              <a:rPr lang="fr-FR" sz="1800" baseline="-25000" dirty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=0 </a:t>
            </a:r>
            <a:r>
              <a:rPr lang="fr-FR" sz="1800" dirty="0" smtClean="0">
                <a:latin typeface="Arial" charset="0"/>
              </a:rPr>
              <a:t>and X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=</a:t>
            </a:r>
            <a:r>
              <a:rPr lang="fr-FR" sz="1800" dirty="0" smtClean="0">
                <a:latin typeface="Arial" charset="0"/>
              </a:rPr>
              <a:t>0:  E(Y</a:t>
            </a:r>
            <a:r>
              <a:rPr lang="fr-FR" sz="1800" baseline="-25000" dirty="0" smtClean="0">
                <a:latin typeface="Arial" charset="0"/>
              </a:rPr>
              <a:t>1</a:t>
            </a:r>
            <a:r>
              <a:rPr lang="fr-FR" sz="1800" dirty="0">
                <a:latin typeface="Arial" charset="0"/>
              </a:rPr>
              <a:t>)= </a:t>
            </a:r>
            <a:r>
              <a:rPr lang="fr-FR" sz="1800" dirty="0" smtClean="0">
                <a:latin typeface="Symbol" charset="0"/>
              </a:rPr>
              <a:t>a + </a:t>
            </a:r>
            <a:r>
              <a:rPr lang="fr-FR" sz="1800" dirty="0" err="1" smtClean="0">
                <a:latin typeface="Symbol" charset="0"/>
              </a:rPr>
              <a:t>g</a:t>
            </a:r>
            <a:r>
              <a:rPr lang="fr-FR" sz="1800" dirty="0" err="1" smtClean="0">
                <a:latin typeface="+mj-lt"/>
              </a:rPr>
              <a:t>Z</a:t>
            </a:r>
            <a:endParaRPr lang="fr-FR" sz="1800" dirty="0" smtClean="0">
              <a:latin typeface="+mj-lt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 smtClean="0">
              <a:latin typeface="Arial" charset="0"/>
            </a:endParaRPr>
          </a:p>
          <a:p>
            <a:pPr algn="just">
              <a:lnSpc>
                <a:spcPct val="80000"/>
              </a:lnSpc>
              <a:buFont typeface="Wingdings" charset="0"/>
              <a:buChar char="q"/>
            </a:pPr>
            <a:r>
              <a:rPr lang="fr-FR" sz="1800" dirty="0" smtClean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=2 </a:t>
            </a:r>
            <a:r>
              <a:rPr lang="fr-FR" sz="1800" dirty="0">
                <a:latin typeface="Arial" charset="0"/>
                <a:sym typeface="Wingdings" charset="0"/>
              </a:rPr>
              <a:t>  </a:t>
            </a:r>
            <a:r>
              <a:rPr lang="fr-FR" sz="1800" dirty="0">
                <a:latin typeface="Arial" charset="0"/>
              </a:rPr>
              <a:t> X</a:t>
            </a:r>
            <a:r>
              <a:rPr lang="fr-FR" sz="1800" baseline="-25000" dirty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=1 and X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=</a:t>
            </a:r>
            <a:r>
              <a:rPr lang="fr-FR" sz="1800" dirty="0" smtClean="0">
                <a:latin typeface="Arial" charset="0"/>
              </a:rPr>
              <a:t>0</a:t>
            </a:r>
            <a:r>
              <a:rPr lang="fr-FR" sz="1800" dirty="0">
                <a:latin typeface="Arial" charset="0"/>
              </a:rPr>
              <a:t>: E(</a:t>
            </a:r>
            <a:r>
              <a:rPr lang="fr-FR" sz="1800" dirty="0" smtClean="0">
                <a:latin typeface="Arial" charset="0"/>
              </a:rPr>
              <a:t>Y</a:t>
            </a:r>
            <a:r>
              <a:rPr lang="fr-FR" sz="1800" baseline="-25000" dirty="0" smtClean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)= </a:t>
            </a:r>
            <a:r>
              <a:rPr lang="fr-FR" sz="1800" dirty="0">
                <a:latin typeface="Symbol" charset="0"/>
              </a:rPr>
              <a:t>a</a:t>
            </a:r>
            <a:r>
              <a:rPr lang="fr-FR" sz="1800" dirty="0">
                <a:latin typeface="Arial" charset="0"/>
              </a:rPr>
              <a:t> + </a:t>
            </a:r>
            <a:r>
              <a:rPr lang="fr-FR" sz="1800" dirty="0" smtClean="0">
                <a:latin typeface="Symbol" charset="0"/>
              </a:rPr>
              <a:t>b</a:t>
            </a:r>
            <a:r>
              <a:rPr lang="fr-FR" sz="1800" baseline="-25000" dirty="0" smtClean="0">
                <a:latin typeface="Arial" charset="0"/>
              </a:rPr>
              <a:t>2 </a:t>
            </a:r>
            <a:r>
              <a:rPr lang="fr-FR" sz="1800" dirty="0">
                <a:latin typeface="Symbol" charset="0"/>
              </a:rPr>
              <a:t>+ </a:t>
            </a:r>
            <a:r>
              <a:rPr lang="fr-FR" sz="1800" dirty="0" err="1">
                <a:latin typeface="Symbol" charset="0"/>
              </a:rPr>
              <a:t>g</a:t>
            </a:r>
            <a:r>
              <a:rPr lang="fr-FR" sz="1800" dirty="0" err="1"/>
              <a:t>Z</a:t>
            </a:r>
            <a:endParaRPr lang="fr-FR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 smtClean="0">
              <a:latin typeface="Arial" charset="0"/>
            </a:endParaRPr>
          </a:p>
          <a:p>
            <a:pPr algn="just">
              <a:lnSpc>
                <a:spcPct val="80000"/>
              </a:lnSpc>
              <a:buFont typeface="Wingdings" charset="0"/>
              <a:buChar char="q"/>
            </a:pPr>
            <a:r>
              <a:rPr lang="fr-FR" sz="1800" dirty="0" smtClean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=3 </a:t>
            </a:r>
            <a:r>
              <a:rPr lang="fr-FR" sz="1800" dirty="0">
                <a:latin typeface="Arial" charset="0"/>
                <a:sym typeface="Wingdings" charset="0"/>
              </a:rPr>
              <a:t></a:t>
            </a:r>
            <a:r>
              <a:rPr lang="fr-FR" sz="1800" dirty="0">
                <a:latin typeface="Arial" charset="0"/>
              </a:rPr>
              <a:t> X</a:t>
            </a:r>
            <a:r>
              <a:rPr lang="fr-FR" sz="1800" baseline="-25000" dirty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=0 and X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=</a:t>
            </a:r>
            <a:r>
              <a:rPr lang="fr-FR" sz="1800" dirty="0" smtClean="0">
                <a:latin typeface="Arial" charset="0"/>
              </a:rPr>
              <a:t>1</a:t>
            </a:r>
            <a:r>
              <a:rPr lang="fr-FR" sz="1800" dirty="0">
                <a:latin typeface="Arial" charset="0"/>
              </a:rPr>
              <a:t>: </a:t>
            </a:r>
            <a:r>
              <a:rPr lang="fr-FR" sz="1800" dirty="0" smtClean="0">
                <a:latin typeface="Arial" charset="0"/>
              </a:rPr>
              <a:t>  E</a:t>
            </a:r>
            <a:r>
              <a:rPr lang="fr-FR" sz="1800" dirty="0">
                <a:latin typeface="Arial" charset="0"/>
              </a:rPr>
              <a:t>(</a:t>
            </a:r>
            <a:r>
              <a:rPr lang="fr-FR" sz="1800" dirty="0" smtClean="0">
                <a:latin typeface="Arial" charset="0"/>
              </a:rPr>
              <a:t>Y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)= </a:t>
            </a:r>
            <a:r>
              <a:rPr lang="fr-FR" sz="1800" dirty="0">
                <a:latin typeface="Symbol" charset="0"/>
              </a:rPr>
              <a:t>a</a:t>
            </a:r>
            <a:r>
              <a:rPr lang="fr-FR" sz="1800" dirty="0">
                <a:latin typeface="Arial" charset="0"/>
              </a:rPr>
              <a:t> + </a:t>
            </a:r>
            <a:r>
              <a:rPr lang="fr-FR" sz="1800" dirty="0" smtClean="0">
                <a:latin typeface="Symbol" charset="0"/>
              </a:rPr>
              <a:t>b</a:t>
            </a:r>
            <a:r>
              <a:rPr lang="fr-FR" sz="1800" baseline="-25000" dirty="0" smtClean="0">
                <a:latin typeface="Arial" charset="0"/>
              </a:rPr>
              <a:t>3 </a:t>
            </a:r>
            <a:r>
              <a:rPr lang="fr-FR" sz="1800" dirty="0">
                <a:latin typeface="Symbol" charset="0"/>
              </a:rPr>
              <a:t>+ </a:t>
            </a:r>
            <a:r>
              <a:rPr lang="fr-FR" sz="1800" dirty="0" err="1">
                <a:latin typeface="Symbol" charset="0"/>
              </a:rPr>
              <a:t>g</a:t>
            </a:r>
            <a:r>
              <a:rPr lang="fr-FR" sz="1800" dirty="0" err="1"/>
              <a:t>Z</a:t>
            </a:r>
            <a:endParaRPr lang="fr-FR" sz="18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600" dirty="0">
              <a:latin typeface="Arial" charset="0"/>
            </a:endParaRPr>
          </a:p>
        </p:txBody>
      </p:sp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5516562" y="2037329"/>
            <a:ext cx="3563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dirty="0">
                <a:solidFill>
                  <a:srgbClr val="4F81BD"/>
                </a:solidFill>
                <a:sym typeface="Wingdings" charset="0"/>
              </a:rPr>
              <a:t></a:t>
            </a:r>
            <a:r>
              <a:rPr lang="fr-FR" sz="1200" dirty="0">
                <a:solidFill>
                  <a:srgbClr val="4F81BD"/>
                </a:solidFill>
              </a:rPr>
              <a:t> </a:t>
            </a:r>
            <a:r>
              <a:rPr lang="fr-FR" sz="1600" dirty="0" smtClean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sz="1600" baseline="-25000" dirty="0" smtClean="0">
                <a:solidFill>
                  <a:srgbClr val="4F81BD"/>
                </a:solidFill>
              </a:rPr>
              <a:t>2</a:t>
            </a:r>
            <a:r>
              <a:rPr lang="fr-FR" sz="1600" dirty="0" smtClean="0">
                <a:solidFill>
                  <a:srgbClr val="4F81BD"/>
                </a:solidFill>
              </a:rPr>
              <a:t> </a:t>
            </a:r>
            <a:r>
              <a:rPr lang="fr-FR" sz="1600" dirty="0" err="1" smtClean="0">
                <a:solidFill>
                  <a:srgbClr val="4F81BD"/>
                </a:solidFill>
              </a:rPr>
              <a:t>is</a:t>
            </a:r>
            <a:r>
              <a:rPr lang="fr-FR" sz="1600" dirty="0" smtClean="0">
                <a:solidFill>
                  <a:srgbClr val="4F81BD"/>
                </a:solidFill>
              </a:rPr>
              <a:t> an </a:t>
            </a:r>
            <a:r>
              <a:rPr lang="fr-FR" sz="1600" dirty="0" err="1" smtClean="0">
                <a:solidFill>
                  <a:srgbClr val="4F81BD"/>
                </a:solidFill>
              </a:rPr>
              <a:t>estimate</a:t>
            </a:r>
            <a:r>
              <a:rPr lang="fr-FR" sz="1600" dirty="0" smtClean="0">
                <a:solidFill>
                  <a:srgbClr val="4F81BD"/>
                </a:solidFill>
              </a:rPr>
              <a:t> of the </a:t>
            </a:r>
            <a:r>
              <a:rPr lang="fr-FR" sz="1600" dirty="0" err="1" smtClean="0">
                <a:solidFill>
                  <a:srgbClr val="4F81BD"/>
                </a:solidFill>
              </a:rPr>
              <a:t>difference</a:t>
            </a:r>
            <a:r>
              <a:rPr lang="fr-FR" sz="1600" dirty="0" smtClean="0">
                <a:solidFill>
                  <a:srgbClr val="4F81BD"/>
                </a:solidFill>
              </a:rPr>
              <a:t> in Y </a:t>
            </a:r>
            <a:r>
              <a:rPr lang="fr-FR" sz="1600" dirty="0" err="1" smtClean="0">
                <a:solidFill>
                  <a:srgbClr val="4F81BD"/>
                </a:solidFill>
              </a:rPr>
              <a:t>between</a:t>
            </a:r>
            <a:r>
              <a:rPr lang="fr-FR" sz="1600" dirty="0" smtClean="0">
                <a:solidFill>
                  <a:srgbClr val="4F81BD"/>
                </a:solidFill>
              </a:rPr>
              <a:t> </a:t>
            </a:r>
            <a:r>
              <a:rPr lang="fr-FR" sz="1600" dirty="0" err="1" smtClean="0">
                <a:solidFill>
                  <a:srgbClr val="4F81BD"/>
                </a:solidFill>
              </a:rPr>
              <a:t>cities</a:t>
            </a:r>
            <a:r>
              <a:rPr lang="fr-FR" sz="1600" dirty="0" smtClean="0">
                <a:solidFill>
                  <a:srgbClr val="4F81BD"/>
                </a:solidFill>
              </a:rPr>
              <a:t> 2 and 1 (</a:t>
            </a:r>
            <a:r>
              <a:rPr lang="fr-FR" sz="1600" dirty="0" err="1" smtClean="0">
                <a:solidFill>
                  <a:srgbClr val="4F81BD"/>
                </a:solidFill>
              </a:rPr>
              <a:t>adjusted</a:t>
            </a:r>
            <a:r>
              <a:rPr lang="fr-FR" sz="1600" dirty="0" smtClean="0">
                <a:solidFill>
                  <a:srgbClr val="4F81BD"/>
                </a:solidFill>
              </a:rPr>
              <a:t> for Z)</a:t>
            </a:r>
            <a:endParaRPr lang="en-US" sz="1800" dirty="0">
              <a:solidFill>
                <a:srgbClr val="4F81BD"/>
              </a:solidFill>
            </a:endParaRPr>
          </a:p>
        </p:txBody>
      </p:sp>
      <p:sp>
        <p:nvSpPr>
          <p:cNvPr id="52227" name="AutoShape 5"/>
          <p:cNvSpPr>
            <a:spLocks/>
          </p:cNvSpPr>
          <p:nvPr/>
        </p:nvSpPr>
        <p:spPr bwMode="auto">
          <a:xfrm>
            <a:off x="5422900" y="2037329"/>
            <a:ext cx="114300" cy="8001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5580062" y="2990147"/>
            <a:ext cx="3500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dirty="0" smtClean="0">
                <a:solidFill>
                  <a:srgbClr val="4F81BD"/>
                </a:solidFill>
                <a:sym typeface="Wingdings" charset="0"/>
              </a:rPr>
              <a:t></a:t>
            </a:r>
            <a:r>
              <a:rPr lang="fr-FR" sz="1200" dirty="0" smtClean="0">
                <a:solidFill>
                  <a:srgbClr val="4F81BD"/>
                </a:solidFill>
              </a:rPr>
              <a:t> </a:t>
            </a:r>
            <a:r>
              <a:rPr lang="fr-FR" sz="1600" dirty="0" smtClean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sz="1600" baseline="-25000" dirty="0" smtClean="0">
                <a:solidFill>
                  <a:srgbClr val="4F81BD"/>
                </a:solidFill>
              </a:rPr>
              <a:t>3</a:t>
            </a:r>
            <a:r>
              <a:rPr lang="fr-FR" sz="1600" dirty="0" smtClean="0">
                <a:solidFill>
                  <a:srgbClr val="4F81BD"/>
                </a:solidFill>
              </a:rPr>
              <a:t> </a:t>
            </a:r>
            <a:r>
              <a:rPr lang="fr-FR" sz="1600" dirty="0" err="1">
                <a:solidFill>
                  <a:srgbClr val="4F81BD"/>
                </a:solidFill>
              </a:rPr>
              <a:t>is</a:t>
            </a:r>
            <a:r>
              <a:rPr lang="fr-FR" sz="1600" dirty="0">
                <a:solidFill>
                  <a:srgbClr val="4F81BD"/>
                </a:solidFill>
              </a:rPr>
              <a:t> an </a:t>
            </a:r>
            <a:r>
              <a:rPr lang="fr-FR" sz="1600" dirty="0" err="1">
                <a:solidFill>
                  <a:srgbClr val="4F81BD"/>
                </a:solidFill>
              </a:rPr>
              <a:t>estimate</a:t>
            </a:r>
            <a:r>
              <a:rPr lang="fr-FR" sz="1600" dirty="0">
                <a:solidFill>
                  <a:srgbClr val="4F81BD"/>
                </a:solidFill>
              </a:rPr>
              <a:t> of the </a:t>
            </a:r>
            <a:r>
              <a:rPr lang="fr-FR" sz="1600" dirty="0" err="1">
                <a:solidFill>
                  <a:srgbClr val="4F81BD"/>
                </a:solidFill>
              </a:rPr>
              <a:t>difference</a:t>
            </a:r>
            <a:r>
              <a:rPr lang="fr-FR" sz="1600" dirty="0">
                <a:solidFill>
                  <a:srgbClr val="4F81BD"/>
                </a:solidFill>
              </a:rPr>
              <a:t> in Y </a:t>
            </a:r>
            <a:r>
              <a:rPr lang="fr-FR" sz="1600" dirty="0" err="1">
                <a:solidFill>
                  <a:srgbClr val="4F81BD"/>
                </a:solidFill>
              </a:rPr>
              <a:t>between</a:t>
            </a:r>
            <a:r>
              <a:rPr lang="fr-FR" sz="1600" dirty="0">
                <a:solidFill>
                  <a:srgbClr val="4F81BD"/>
                </a:solidFill>
              </a:rPr>
              <a:t> </a:t>
            </a:r>
            <a:r>
              <a:rPr lang="fr-FR" sz="1600" dirty="0" err="1">
                <a:solidFill>
                  <a:srgbClr val="4F81BD"/>
                </a:solidFill>
              </a:rPr>
              <a:t>cities</a:t>
            </a:r>
            <a:r>
              <a:rPr lang="fr-FR" sz="1600" dirty="0">
                <a:solidFill>
                  <a:srgbClr val="4F81BD"/>
                </a:solidFill>
              </a:rPr>
              <a:t> </a:t>
            </a:r>
            <a:r>
              <a:rPr lang="fr-FR" sz="1600" dirty="0" smtClean="0">
                <a:solidFill>
                  <a:srgbClr val="4F81BD"/>
                </a:solidFill>
              </a:rPr>
              <a:t>3 </a:t>
            </a:r>
            <a:r>
              <a:rPr lang="fr-FR" sz="1600" dirty="0">
                <a:solidFill>
                  <a:srgbClr val="4F81BD"/>
                </a:solidFill>
              </a:rPr>
              <a:t>and </a:t>
            </a:r>
            <a:r>
              <a:rPr lang="fr-FR" sz="1600" dirty="0" smtClean="0">
                <a:solidFill>
                  <a:srgbClr val="4F81BD"/>
                </a:solidFill>
              </a:rPr>
              <a:t>1 (</a:t>
            </a:r>
            <a:r>
              <a:rPr lang="fr-FR" sz="1600" dirty="0" err="1" smtClean="0">
                <a:solidFill>
                  <a:srgbClr val="4F81BD"/>
                </a:solidFill>
              </a:rPr>
              <a:t>adjusted</a:t>
            </a:r>
            <a:r>
              <a:rPr lang="fr-FR" sz="1600" dirty="0" smtClean="0">
                <a:solidFill>
                  <a:srgbClr val="4F81BD"/>
                </a:solidFill>
              </a:rPr>
              <a:t> for Z)</a:t>
            </a:r>
            <a:endParaRPr lang="en-US" sz="1800" dirty="0">
              <a:solidFill>
                <a:srgbClr val="4F81BD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688" y="3791006"/>
            <a:ext cx="8811173" cy="306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fr-FR" dirty="0">
                <a:latin typeface="Arial" charset="0"/>
              </a:rPr>
              <a:t>This model (M2) </a:t>
            </a:r>
            <a:r>
              <a:rPr lang="fr-FR" dirty="0" err="1">
                <a:latin typeface="Arial" charset="0"/>
              </a:rPr>
              <a:t>allows</a:t>
            </a:r>
            <a:r>
              <a:rPr lang="fr-FR" dirty="0">
                <a:latin typeface="Arial" charset="0"/>
              </a:rPr>
              <a:t> to </a:t>
            </a:r>
            <a:r>
              <a:rPr lang="fr-FR" dirty="0" err="1">
                <a:latin typeface="Arial" charset="0"/>
              </a:rPr>
              <a:t>estimate</a:t>
            </a:r>
            <a:r>
              <a:rPr lang="fr-FR" dirty="0">
                <a:latin typeface="Arial" charset="0"/>
              </a:rPr>
              <a:t> 2 </a:t>
            </a:r>
            <a:r>
              <a:rPr lang="fr-FR" dirty="0" err="1">
                <a:latin typeface="Arial" charset="0"/>
              </a:rPr>
              <a:t>different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parameters</a:t>
            </a:r>
            <a:r>
              <a:rPr lang="fr-FR" dirty="0">
                <a:latin typeface="Arial" charset="0"/>
              </a:rPr>
              <a:t>, </a:t>
            </a:r>
            <a:r>
              <a:rPr lang="fr-FR" dirty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baseline="-25000" dirty="0">
                <a:solidFill>
                  <a:srgbClr val="4F81BD"/>
                </a:solidFill>
                <a:latin typeface="Arial" charset="0"/>
              </a:rPr>
              <a:t>2 </a:t>
            </a:r>
            <a:r>
              <a:rPr lang="fr-FR" dirty="0">
                <a:latin typeface="Arial" charset="0"/>
              </a:rPr>
              <a:t>and </a:t>
            </a:r>
            <a:r>
              <a:rPr lang="fr-FR" dirty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baseline="-25000" dirty="0">
                <a:solidFill>
                  <a:srgbClr val="4F81BD"/>
                </a:solidFill>
                <a:latin typeface="Arial" charset="0"/>
              </a:rPr>
              <a:t>3</a:t>
            </a:r>
            <a:r>
              <a:rPr lang="fr-FR" dirty="0">
                <a:latin typeface="Arial" charset="0"/>
              </a:rPr>
              <a:t>, to </a:t>
            </a:r>
            <a:r>
              <a:rPr lang="fr-FR" dirty="0" err="1">
                <a:latin typeface="Arial" charset="0"/>
              </a:rPr>
              <a:t>represent</a:t>
            </a:r>
            <a:r>
              <a:rPr lang="fr-FR" dirty="0">
                <a:latin typeface="Arial" charset="0"/>
              </a:rPr>
              <a:t> the city. </a:t>
            </a:r>
            <a:r>
              <a:rPr lang="fr-FR" dirty="0" err="1">
                <a:latin typeface="Arial" charset="0"/>
              </a:rPr>
              <a:t>These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allow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two</a:t>
            </a:r>
            <a:r>
              <a:rPr lang="fr-FR" dirty="0">
                <a:latin typeface="Arial" charset="0"/>
              </a:rPr>
              <a:t> distinct </a:t>
            </a:r>
            <a:r>
              <a:rPr lang="fr-FR" dirty="0" err="1">
                <a:latin typeface="Arial" charset="0"/>
              </a:rPr>
              <a:t>comparisons</a:t>
            </a:r>
            <a:r>
              <a:rPr lang="fr-FR" dirty="0">
                <a:latin typeface="Arial" charset="0"/>
              </a:rPr>
              <a:t>: on the one hand </a:t>
            </a:r>
            <a:r>
              <a:rPr lang="fr-FR" dirty="0" err="1">
                <a:latin typeface="Arial" charset="0"/>
              </a:rPr>
              <a:t>between</a:t>
            </a:r>
            <a:r>
              <a:rPr lang="fr-FR" dirty="0">
                <a:latin typeface="Arial" charset="0"/>
              </a:rPr>
              <a:t> city 2 and city 1, and on the </a:t>
            </a:r>
            <a:r>
              <a:rPr lang="fr-FR" dirty="0" err="1">
                <a:latin typeface="Arial" charset="0"/>
              </a:rPr>
              <a:t>other</a:t>
            </a:r>
            <a:r>
              <a:rPr lang="fr-FR" dirty="0">
                <a:latin typeface="Arial" charset="0"/>
              </a:rPr>
              <a:t> hand </a:t>
            </a:r>
            <a:r>
              <a:rPr lang="fr-FR" dirty="0" err="1">
                <a:latin typeface="Arial" charset="0"/>
              </a:rPr>
              <a:t>between</a:t>
            </a:r>
            <a:r>
              <a:rPr lang="fr-FR" dirty="0">
                <a:latin typeface="Arial" charset="0"/>
              </a:rPr>
              <a:t> city 3 and city 1. City 1 corresponds to the </a:t>
            </a:r>
            <a:r>
              <a:rPr lang="fr-FR" dirty="0" err="1">
                <a:latin typeface="Arial" charset="0"/>
              </a:rPr>
              <a:t>reference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level</a:t>
            </a:r>
            <a:r>
              <a:rPr lang="fr-FR" dirty="0">
                <a:latin typeface="Arial" charset="0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fr-FR" dirty="0">
              <a:latin typeface="Arial" charset="0"/>
            </a:endParaRPr>
          </a:p>
          <a:p>
            <a:pPr algn="just">
              <a:lnSpc>
                <a:spcPct val="110000"/>
              </a:lnSpc>
            </a:pPr>
            <a:endParaRPr lang="fr-FR" sz="1400" dirty="0">
              <a:latin typeface="Arial" charset="0"/>
            </a:endParaRPr>
          </a:p>
          <a:p>
            <a:pPr algn="just">
              <a:lnSpc>
                <a:spcPct val="110000"/>
              </a:lnSpc>
            </a:pPr>
            <a:r>
              <a:rPr lang="fr-FR" b="1" dirty="0">
                <a:latin typeface="Arial" charset="0"/>
              </a:rPr>
              <a:t>Note: </a:t>
            </a:r>
          </a:p>
          <a:p>
            <a:pPr algn="just">
              <a:lnSpc>
                <a:spcPct val="110000"/>
              </a:lnSpc>
            </a:pPr>
            <a:r>
              <a:rPr lang="fr-FR" dirty="0" err="1">
                <a:latin typeface="Arial" charset="0"/>
              </a:rPr>
              <a:t>Instead</a:t>
            </a:r>
            <a:r>
              <a:rPr lang="fr-FR" dirty="0">
                <a:latin typeface="Arial" charset="0"/>
              </a:rPr>
              <a:t> of X</a:t>
            </a:r>
            <a:r>
              <a:rPr lang="fr-FR" baseline="-25000" dirty="0">
                <a:latin typeface="Arial" charset="0"/>
              </a:rPr>
              <a:t>2</a:t>
            </a:r>
            <a:r>
              <a:rPr lang="fr-FR" dirty="0">
                <a:latin typeface="Arial" charset="0"/>
              </a:rPr>
              <a:t> and X</a:t>
            </a:r>
            <a:r>
              <a:rPr lang="fr-FR" baseline="-25000" dirty="0">
                <a:latin typeface="Arial" charset="0"/>
              </a:rPr>
              <a:t>3</a:t>
            </a:r>
            <a:r>
              <a:rPr lang="fr-FR" dirty="0">
                <a:latin typeface="Arial" charset="0"/>
              </a:rPr>
              <a:t>, one </a:t>
            </a:r>
            <a:r>
              <a:rPr lang="fr-FR" dirty="0" err="1">
                <a:latin typeface="Arial" charset="0"/>
              </a:rPr>
              <a:t>could</a:t>
            </a:r>
            <a:r>
              <a:rPr lang="fr-FR" dirty="0">
                <a:latin typeface="Arial" charset="0"/>
              </a:rPr>
              <a:t> have </a:t>
            </a:r>
            <a:r>
              <a:rPr lang="fr-FR" dirty="0" err="1">
                <a:latin typeface="Arial" charset="0"/>
              </a:rPr>
              <a:t>run</a:t>
            </a:r>
            <a:r>
              <a:rPr lang="fr-FR" dirty="0">
                <a:latin typeface="Arial" charset="0"/>
              </a:rPr>
              <a:t> a model </a:t>
            </a:r>
            <a:r>
              <a:rPr lang="fr-FR" dirty="0" err="1">
                <a:latin typeface="Arial" charset="0"/>
              </a:rPr>
              <a:t>with</a:t>
            </a:r>
            <a:r>
              <a:rPr lang="fr-FR" dirty="0">
                <a:latin typeface="Arial" charset="0"/>
              </a:rPr>
              <a:t> the </a:t>
            </a:r>
            <a:r>
              <a:rPr lang="fr-FR" dirty="0" err="1">
                <a:latin typeface="Arial" charset="0"/>
              </a:rPr>
              <a:t>dummy</a:t>
            </a:r>
            <a:r>
              <a:rPr lang="fr-FR" dirty="0">
                <a:latin typeface="Arial" charset="0"/>
              </a:rPr>
              <a:t> variables X</a:t>
            </a:r>
            <a:r>
              <a:rPr lang="fr-FR" baseline="-25000" dirty="0">
                <a:latin typeface="Arial" charset="0"/>
              </a:rPr>
              <a:t>1</a:t>
            </a:r>
            <a:r>
              <a:rPr lang="fr-FR" dirty="0">
                <a:latin typeface="Arial" charset="0"/>
              </a:rPr>
              <a:t> and X</a:t>
            </a:r>
            <a:r>
              <a:rPr lang="fr-FR" baseline="-25000" dirty="0">
                <a:latin typeface="Arial" charset="0"/>
              </a:rPr>
              <a:t>3</a:t>
            </a:r>
            <a:r>
              <a:rPr lang="fr-FR" dirty="0">
                <a:latin typeface="Arial" charset="0"/>
              </a:rPr>
              <a:t>. In </a:t>
            </a:r>
            <a:r>
              <a:rPr lang="fr-FR" dirty="0" err="1">
                <a:latin typeface="Arial" charset="0"/>
              </a:rPr>
              <a:t>this</a:t>
            </a:r>
            <a:r>
              <a:rPr lang="fr-FR" dirty="0">
                <a:latin typeface="Arial" charset="0"/>
              </a:rPr>
              <a:t> case, city X=2 </a:t>
            </a:r>
            <a:r>
              <a:rPr lang="fr-FR" dirty="0" err="1">
                <a:latin typeface="Arial" charset="0"/>
              </a:rPr>
              <a:t>would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be</a:t>
            </a:r>
            <a:r>
              <a:rPr lang="fr-FR" dirty="0">
                <a:latin typeface="Arial" charset="0"/>
              </a:rPr>
              <a:t> the </a:t>
            </a:r>
            <a:r>
              <a:rPr lang="fr-FR" dirty="0" err="1">
                <a:latin typeface="Arial" charset="0"/>
              </a:rPr>
              <a:t>reference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category</a:t>
            </a:r>
            <a:r>
              <a:rPr lang="fr-FR" dirty="0">
                <a:latin typeface="Arial" charset="0"/>
              </a:rPr>
              <a:t> (</a:t>
            </a:r>
            <a:r>
              <a:rPr lang="fr-FR" dirty="0" err="1">
                <a:latin typeface="Arial" charset="0"/>
              </a:rPr>
              <a:t>instead</a:t>
            </a:r>
            <a:r>
              <a:rPr lang="fr-FR" dirty="0">
                <a:latin typeface="Arial" charset="0"/>
              </a:rPr>
              <a:t> of city X=1 in the </a:t>
            </a:r>
            <a:r>
              <a:rPr lang="fr-FR" dirty="0" err="1">
                <a:latin typeface="Arial" charset="0"/>
              </a:rPr>
              <a:t>example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above</a:t>
            </a:r>
            <a:r>
              <a:rPr lang="fr-FR" dirty="0">
                <a:latin typeface="Arial" charset="0"/>
              </a:rPr>
              <a:t>).</a:t>
            </a:r>
            <a:endParaRPr lang="en-US" dirty="0"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248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 build="p"/>
      <p:bldP spid="52226" grpId="0"/>
      <p:bldP spid="52227" grpId="0" animBg="1"/>
      <p:bldP spid="52228" grpId="0"/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4F81BD"/>
                </a:solidFill>
              </a:rPr>
              <a:t>Values predicted by model M2</a:t>
            </a:r>
            <a:endParaRPr lang="en-GB" sz="3200" dirty="0">
              <a:solidFill>
                <a:srgbClr val="4F81BD"/>
              </a:solidFill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986878"/>
              </p:ext>
            </p:extLst>
          </p:nvPr>
        </p:nvGraphicFramePr>
        <p:xfrm>
          <a:off x="1830228" y="2127949"/>
          <a:ext cx="5789593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852245" y="4649694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sp>
        <p:nvSpPr>
          <p:cNvPr id="6" name="ZoneTexte 5"/>
          <p:cNvSpPr txBox="1"/>
          <p:nvPr/>
        </p:nvSpPr>
        <p:spPr>
          <a:xfrm>
            <a:off x="4831268" y="4656233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</a:t>
            </a:r>
            <a:r>
              <a:rPr lang="en-GB" baseline="-25000" dirty="0"/>
              <a:t>3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092518" y="3158887"/>
            <a:ext cx="2711558" cy="25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36480" y="3075797"/>
            <a:ext cx="85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baseline="-25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endParaRPr lang="en-GB" baseline="-250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486688" y="3170757"/>
            <a:ext cx="0" cy="129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5612428" y="2955676"/>
            <a:ext cx="0" cy="236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58684" y="2835988"/>
            <a:ext cx="85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b="1" baseline="-25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endParaRPr lang="en-GB" b="1" baseline="-25000" dirty="0"/>
          </a:p>
        </p:txBody>
      </p:sp>
      <p:sp>
        <p:nvSpPr>
          <p:cNvPr id="14" name="ZoneTexte 13"/>
          <p:cNvSpPr txBox="1"/>
          <p:nvPr/>
        </p:nvSpPr>
        <p:spPr>
          <a:xfrm rot="16200000">
            <a:off x="1345499" y="3260463"/>
            <a:ext cx="1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Blood pressure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2395342" y="5139297"/>
            <a:ext cx="1979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Reference category</a:t>
            </a:r>
            <a:endParaRPr lang="en-GB" baseline="-25000" dirty="0">
              <a:latin typeface="+mj-lt"/>
            </a:endParaRPr>
          </a:p>
        </p:txBody>
      </p:sp>
      <p:cxnSp>
        <p:nvCxnSpPr>
          <p:cNvPr id="17" name="Connecteur droit avec flèche 16"/>
          <p:cNvCxnSpPr>
            <a:stCxn id="15" idx="0"/>
          </p:cNvCxnSpPr>
          <p:nvPr/>
        </p:nvCxnSpPr>
        <p:spPr>
          <a:xfrm flipV="1">
            <a:off x="3385075" y="4748075"/>
            <a:ext cx="0" cy="3912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72898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890" y="1027879"/>
            <a:ext cx="8229600" cy="17145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GB" sz="2400" b="1" i="1" smtClean="0">
                <a:solidFill>
                  <a:srgbClr val="4F81BD"/>
                </a:solidFill>
                <a:latin typeface="Arial" charset="0"/>
              </a:rPr>
              <a:t>Caveat: </a:t>
            </a:r>
            <a:br>
              <a:rPr lang="en-GB" sz="2400" b="1" i="1" smtClean="0">
                <a:solidFill>
                  <a:srgbClr val="4F81BD"/>
                </a:solidFill>
                <a:latin typeface="Arial" charset="0"/>
              </a:rPr>
            </a:b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Covariates X</a:t>
            </a:r>
            <a:r>
              <a:rPr lang="en-GB" sz="2400" b="1" baseline="-2500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, X</a:t>
            </a:r>
            <a:r>
              <a:rPr lang="en-GB" sz="2400" b="1" baseline="-2500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, X</a:t>
            </a:r>
            <a:r>
              <a:rPr lang="en-GB" sz="2400" b="1" baseline="-25000" smtClean="0">
                <a:solidFill>
                  <a:srgbClr val="4F81BD"/>
                </a:solidFill>
                <a:latin typeface="Arial" charset="0"/>
              </a:rPr>
              <a:t>3 </a:t>
            </a: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always go together. </a:t>
            </a:r>
            <a:br>
              <a:rPr lang="en-GB" sz="2400" b="1" smtClean="0">
                <a:solidFill>
                  <a:srgbClr val="4F81BD"/>
                </a:solidFill>
                <a:latin typeface="Arial" charset="0"/>
              </a:rPr>
            </a:br>
            <a:r>
              <a:rPr lang="en-GB" sz="2400" smtClean="0">
                <a:solidFill>
                  <a:srgbClr val="4F81BD"/>
                </a:solidFill>
                <a:latin typeface="Arial" charset="0"/>
              </a:rPr>
              <a:t>They have no meaning on their own and cannot be excluded or included in the regression model independently one from another.</a:t>
            </a:r>
            <a:br>
              <a:rPr lang="en-GB" sz="2400" smtClean="0">
                <a:solidFill>
                  <a:srgbClr val="4F81BD"/>
                </a:solidFill>
                <a:latin typeface="Arial" charset="0"/>
              </a:rPr>
            </a:br>
            <a:endParaRPr lang="en-GB" sz="2400">
              <a:solidFill>
                <a:srgbClr val="4F81BD"/>
              </a:solidFill>
              <a:latin typeface="Arial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74" y="3178883"/>
            <a:ext cx="4038076" cy="319182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573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57383"/>
            <a:ext cx="9144000" cy="652463"/>
          </a:xfrm>
        </p:spPr>
        <p:txBody>
          <a:bodyPr>
            <a:noAutofit/>
          </a:bodyPr>
          <a:lstStyle/>
          <a:p>
            <a:pPr eaLnBrk="1" hangingPunct="1"/>
            <a:r>
              <a:rPr lang="fr-FR" sz="3200" b="1" dirty="0" smtClean="0">
                <a:solidFill>
                  <a:srgbClr val="4F81BD"/>
                </a:solidFill>
              </a:rPr>
              <a:t>Case of a </a:t>
            </a:r>
            <a:r>
              <a:rPr lang="fr-FR" sz="3200" b="1" dirty="0" err="1" smtClean="0">
                <a:solidFill>
                  <a:srgbClr val="4F81BD"/>
                </a:solidFill>
              </a:rPr>
              <a:t>categorical</a:t>
            </a:r>
            <a:r>
              <a:rPr lang="fr-FR" sz="3200" b="1" dirty="0" smtClean="0">
                <a:solidFill>
                  <a:srgbClr val="4F81BD"/>
                </a:solidFill>
              </a:rPr>
              <a:t> </a:t>
            </a:r>
            <a:r>
              <a:rPr lang="fr-FR" sz="3200" b="1" dirty="0" err="1" smtClean="0">
                <a:solidFill>
                  <a:srgbClr val="4F81BD"/>
                </a:solidFill>
              </a:rPr>
              <a:t>covariate</a:t>
            </a:r>
            <a:r>
              <a:rPr lang="fr-FR" sz="3200" b="1" dirty="0" smtClean="0">
                <a:solidFill>
                  <a:srgbClr val="4F81BD"/>
                </a:solidFill>
              </a:rPr>
              <a:t> X </a:t>
            </a:r>
            <a:r>
              <a:rPr lang="fr-FR" sz="3200" b="1" dirty="0" err="1" smtClean="0">
                <a:solidFill>
                  <a:srgbClr val="4F81BD"/>
                </a:solidFill>
              </a:rPr>
              <a:t>with</a:t>
            </a:r>
            <a:r>
              <a:rPr lang="fr-FR" sz="3200" b="1" dirty="0" smtClean="0">
                <a:solidFill>
                  <a:srgbClr val="4F81BD"/>
                </a:solidFill>
              </a:rPr>
              <a:t> 4 </a:t>
            </a:r>
            <a:r>
              <a:rPr lang="fr-FR" sz="3200" b="1" dirty="0" err="1" smtClean="0">
                <a:solidFill>
                  <a:srgbClr val="4F81BD"/>
                </a:solidFill>
              </a:rPr>
              <a:t>levels</a:t>
            </a:r>
            <a:r>
              <a:rPr lang="fr-FR" sz="3200" b="1" dirty="0" smtClean="0">
                <a:solidFill>
                  <a:srgbClr val="4F81BD"/>
                </a:solidFill>
              </a:rPr>
              <a:t> or more</a:t>
            </a:r>
            <a:endParaRPr lang="en-US" sz="3200" b="1" dirty="0">
              <a:solidFill>
                <a:srgbClr val="4F81BD"/>
              </a:solidFill>
            </a:endParaRP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3927"/>
            <a:ext cx="8229600" cy="5761038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The same principle can be generalized: if X has k levels, k dummy variables X</a:t>
            </a:r>
            <a:r>
              <a:rPr lang="en-GB" sz="2000" baseline="-25000" dirty="0" smtClean="0">
                <a:latin typeface="Arial" charset="0"/>
              </a:rPr>
              <a:t>1</a:t>
            </a:r>
            <a:r>
              <a:rPr lang="en-GB" sz="2000" dirty="0" smtClean="0">
                <a:latin typeface="Arial" charset="0"/>
              </a:rPr>
              <a:t>, … , X </a:t>
            </a:r>
            <a:r>
              <a:rPr lang="en-GB" sz="2000" baseline="-25000" dirty="0" smtClean="0">
                <a:latin typeface="Arial" charset="0"/>
              </a:rPr>
              <a:t>k</a:t>
            </a:r>
            <a:r>
              <a:rPr lang="en-GB" sz="2000" dirty="0" smtClean="0">
                <a:latin typeface="Arial" charset="0"/>
              </a:rPr>
              <a:t> should be created.</a:t>
            </a: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8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2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r>
              <a:rPr lang="en-GB" sz="2200" dirty="0" smtClean="0">
                <a:latin typeface="Arial" charset="0"/>
              </a:rPr>
              <a:t>And the k-1 covariates X</a:t>
            </a:r>
            <a:r>
              <a:rPr lang="en-GB" sz="2200" baseline="-25000" dirty="0" smtClean="0">
                <a:latin typeface="Arial" charset="0"/>
              </a:rPr>
              <a:t>1</a:t>
            </a:r>
            <a:r>
              <a:rPr lang="en-GB" sz="2200" dirty="0" smtClean="0">
                <a:latin typeface="Arial" charset="0"/>
              </a:rPr>
              <a:t>…X</a:t>
            </a:r>
            <a:r>
              <a:rPr lang="en-GB" sz="2200" baseline="-25000" dirty="0" smtClean="0">
                <a:latin typeface="Arial" charset="0"/>
              </a:rPr>
              <a:t>k-1</a:t>
            </a:r>
            <a:r>
              <a:rPr lang="en-GB" sz="2200" dirty="0" smtClean="0">
                <a:latin typeface="Arial" charset="0"/>
              </a:rPr>
              <a:t> are used in the regression model instead of X</a:t>
            </a:r>
          </a:p>
          <a:p>
            <a:pPr algn="just" eaLnBrk="1" hangingPunct="1">
              <a:buFontTx/>
              <a:buNone/>
            </a:pPr>
            <a:r>
              <a:rPr lang="en-GB" sz="2200" dirty="0" smtClean="0">
                <a:latin typeface="Arial" charset="0"/>
              </a:rPr>
              <a:t>This is why we say it generally takes k-1 covariates to estimate the effect of a variable with k different values.</a:t>
            </a:r>
          </a:p>
          <a:p>
            <a:pPr algn="just" eaLnBrk="1" hangingPunct="1">
              <a:buFontTx/>
              <a:buNone/>
            </a:pPr>
            <a:r>
              <a:rPr lang="en-GB" sz="2200" dirty="0" smtClean="0">
                <a:latin typeface="Arial" charset="0"/>
              </a:rPr>
              <a:t>One should avoid choosing a reference category with very few subjects.</a:t>
            </a:r>
          </a:p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(See e.g. </a:t>
            </a:r>
            <a:r>
              <a:rPr lang="en-GB" sz="2000" dirty="0" err="1" smtClean="0">
                <a:latin typeface="Arial" charset="0"/>
              </a:rPr>
              <a:t>Hosmer</a:t>
            </a:r>
            <a:r>
              <a:rPr lang="en-GB" sz="2000" dirty="0" smtClean="0">
                <a:latin typeface="Arial" charset="0"/>
              </a:rPr>
              <a:t> &amp; </a:t>
            </a:r>
            <a:r>
              <a:rPr lang="en-GB" sz="2000" dirty="0" err="1" smtClean="0">
                <a:latin typeface="Arial" charset="0"/>
              </a:rPr>
              <a:t>Lemeshow</a:t>
            </a:r>
            <a:r>
              <a:rPr lang="en-GB" sz="2000" dirty="0" smtClean="0">
                <a:latin typeface="Arial" charset="0"/>
              </a:rPr>
              <a:t>, 2000).</a:t>
            </a:r>
            <a:endParaRPr lang="en-GB" sz="2000" dirty="0">
              <a:latin typeface="Arial" charset="0"/>
            </a:endParaRPr>
          </a:p>
        </p:txBody>
      </p:sp>
      <p:graphicFrame>
        <p:nvGraphicFramePr>
          <p:cNvPr id="34920" name="Group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93492"/>
              </p:ext>
            </p:extLst>
          </p:nvPr>
        </p:nvGraphicFramePr>
        <p:xfrm>
          <a:off x="971550" y="1802584"/>
          <a:ext cx="7729539" cy="2560635"/>
        </p:xfrm>
        <a:graphic>
          <a:graphicData uri="http://schemas.openxmlformats.org/drawingml/2006/table">
            <a:tbl>
              <a:tblPr/>
              <a:tblGrid>
                <a:gridCol w="1152478"/>
                <a:gridCol w="208272"/>
                <a:gridCol w="1088980"/>
                <a:gridCol w="1212800"/>
                <a:gridCol w="684184"/>
                <a:gridCol w="1223913"/>
                <a:gridCol w="1079456"/>
                <a:gridCol w="1079456"/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4F81BD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4799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625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 smtClean="0">
                <a:solidFill>
                  <a:srgbClr val="4F81BD"/>
                </a:solidFill>
                <a:latin typeface="Arial" charset="0"/>
              </a:rPr>
              <a:t>Dummy variables: overview</a:t>
            </a:r>
            <a:endParaRPr lang="en-US" sz="3200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Dummy variables can (should) be used to model the relation between a categorical covariate and a health outcome Y.</a:t>
            </a: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They avoid making the a priori assumption of a monotonous relation between X and the expected value of Y.</a:t>
            </a:r>
          </a:p>
          <a:p>
            <a:pPr eaLnBrk="1" hangingPunct="1">
              <a:buFontTx/>
              <a:buNone/>
            </a:pPr>
            <a:endParaRPr lang="en-GB" sz="2000" dirty="0">
              <a:latin typeface="Arial" charset="0"/>
            </a:endParaRPr>
          </a:p>
        </p:txBody>
      </p:sp>
      <p:sp>
        <p:nvSpPr>
          <p:cNvPr id="55302" name="Rectangle 14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3511550" algn="l"/>
              </a:tabLst>
            </a:pPr>
            <a:endParaRPr lang="en-GB"/>
          </a:p>
        </p:txBody>
      </p:sp>
      <p:sp>
        <p:nvSpPr>
          <p:cNvPr id="55303" name="Rectangle 19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147093"/>
              </p:ext>
            </p:extLst>
          </p:nvPr>
        </p:nvGraphicFramePr>
        <p:xfrm>
          <a:off x="-47958" y="3263900"/>
          <a:ext cx="505142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5306" name="Text Box 22"/>
          <p:cNvSpPr txBox="1">
            <a:spLocks noChangeArrowheads="1"/>
          </p:cNvSpPr>
          <p:nvPr/>
        </p:nvSpPr>
        <p:spPr bwMode="auto">
          <a:xfrm>
            <a:off x="693405" y="6040383"/>
            <a:ext cx="3600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 smtClean="0"/>
              <a:t>The height of each step is always the same</a:t>
            </a:r>
            <a:endParaRPr lang="en-US" sz="1800" dirty="0"/>
          </a:p>
        </p:txBody>
      </p:sp>
      <p:sp>
        <p:nvSpPr>
          <p:cNvPr id="55307" name="Line 23"/>
          <p:cNvSpPr>
            <a:spLocks noChangeShapeType="1"/>
          </p:cNvSpPr>
          <p:nvPr/>
        </p:nvSpPr>
        <p:spPr bwMode="auto">
          <a:xfrm flipV="1">
            <a:off x="177290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08" name="Text Box 24"/>
          <p:cNvSpPr txBox="1">
            <a:spLocks noChangeArrowheads="1"/>
          </p:cNvSpPr>
          <p:nvPr/>
        </p:nvSpPr>
        <p:spPr bwMode="auto">
          <a:xfrm>
            <a:off x="1487155" y="4286250"/>
            <a:ext cx="358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Symbol" charset="0"/>
              </a:rPr>
              <a:t>b</a:t>
            </a:r>
          </a:p>
        </p:txBody>
      </p:sp>
      <p:sp>
        <p:nvSpPr>
          <p:cNvPr id="55309" name="Text Box 25"/>
          <p:cNvSpPr txBox="1">
            <a:spLocks noChangeArrowheads="1"/>
          </p:cNvSpPr>
          <p:nvPr/>
        </p:nvSpPr>
        <p:spPr bwMode="auto">
          <a:xfrm>
            <a:off x="2133267" y="400526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Symbol" charset="0"/>
              </a:rPr>
              <a:t>2b</a:t>
            </a:r>
          </a:p>
        </p:txBody>
      </p:sp>
      <p:sp>
        <p:nvSpPr>
          <p:cNvPr id="55310" name="Text Box 26"/>
          <p:cNvSpPr txBox="1">
            <a:spLocks noChangeArrowheads="1"/>
          </p:cNvSpPr>
          <p:nvPr/>
        </p:nvSpPr>
        <p:spPr bwMode="auto">
          <a:xfrm>
            <a:off x="2853992" y="378936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Symbol" charset="0"/>
              </a:rPr>
              <a:t>3b</a:t>
            </a:r>
          </a:p>
        </p:txBody>
      </p:sp>
      <p:sp>
        <p:nvSpPr>
          <p:cNvPr id="55311" name="Line 27"/>
          <p:cNvSpPr>
            <a:spLocks noChangeShapeType="1"/>
          </p:cNvSpPr>
          <p:nvPr/>
        </p:nvSpPr>
        <p:spPr bwMode="auto">
          <a:xfrm flipV="1">
            <a:off x="2493630" y="40767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2" name="Line 28"/>
          <p:cNvSpPr>
            <a:spLocks noChangeShapeType="1"/>
          </p:cNvSpPr>
          <p:nvPr/>
        </p:nvSpPr>
        <p:spPr bwMode="auto">
          <a:xfrm flipH="1" flipV="1">
            <a:off x="3212767" y="3716338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55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507982"/>
              </p:ext>
            </p:extLst>
          </p:nvPr>
        </p:nvGraphicFramePr>
        <p:xfrm>
          <a:off x="1248570" y="3104172"/>
          <a:ext cx="19367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12" name="Équation" r:id="rId5" imgW="1257300" imgH="228600" progId="Equation.3">
                  <p:embed/>
                </p:oleObj>
              </mc:Choice>
              <mc:Fallback>
                <p:oleObj name="Équation" r:id="rId5" imgW="1257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570" y="3104172"/>
                        <a:ext cx="19367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881436"/>
              </p:ext>
            </p:extLst>
          </p:nvPr>
        </p:nvGraphicFramePr>
        <p:xfrm>
          <a:off x="4457778" y="3319739"/>
          <a:ext cx="505142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1" name="Group 6"/>
          <p:cNvGrpSpPr>
            <a:grpSpLocks/>
          </p:cNvGrpSpPr>
          <p:nvPr/>
        </p:nvGrpSpPr>
        <p:grpSpPr bwMode="auto">
          <a:xfrm>
            <a:off x="5054678" y="3845202"/>
            <a:ext cx="2743200" cy="1130300"/>
            <a:chOff x="5274" y="3440"/>
            <a:chExt cx="4320" cy="1780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7240" y="3758"/>
              <a:ext cx="0" cy="962"/>
            </a:xfrm>
            <a:custGeom>
              <a:avLst/>
              <a:gdLst>
                <a:gd name="T0" fmla="*/ 0 w 14"/>
                <a:gd name="T1" fmla="*/ 962 h 962"/>
                <a:gd name="T2" fmla="*/ 14 w 14"/>
                <a:gd name="T3" fmla="*/ 0 h 962"/>
                <a:gd name="T4" fmla="*/ 0 60000 65536"/>
                <a:gd name="T5" fmla="*/ 0 60000 65536"/>
                <a:gd name="T6" fmla="*/ 0 w 14"/>
                <a:gd name="T7" fmla="*/ 0 h 962"/>
                <a:gd name="T8" fmla="*/ 14 w 14"/>
                <a:gd name="T9" fmla="*/ 962 h 9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" h="962">
                  <a:moveTo>
                    <a:pt x="0" y="962"/>
                  </a:moveTo>
                  <a:lnTo>
                    <a:pt x="1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6714" y="4118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>
                  <a:latin typeface="Symbol" charset="0"/>
                  <a:cs typeface="Times New Roman" charset="0"/>
                </a:rPr>
                <a:t>b</a:t>
              </a:r>
              <a:r>
                <a:rPr lang="en-US" sz="1400" b="1" baseline="-30000" dirty="0">
                  <a:latin typeface="Symbol" charset="0"/>
                  <a:cs typeface="Times New Roman" charset="0"/>
                </a:rPr>
                <a:t>2</a:t>
              </a:r>
              <a:endParaRPr lang="en-US" sz="1800" b="1" dirty="0">
                <a:cs typeface="Times New Roman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8324" y="4631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>
                  <a:latin typeface="Symbol" charset="0"/>
                  <a:cs typeface="Times New Roman" charset="0"/>
                </a:rPr>
                <a:t>b</a:t>
              </a:r>
              <a:r>
                <a:rPr lang="en-US" sz="1400" b="1" baseline="-30000" dirty="0">
                  <a:latin typeface="Symbol" charset="0"/>
                  <a:cs typeface="Times New Roman" charset="0"/>
                </a:rPr>
                <a:t>3</a:t>
              </a:r>
              <a:endParaRPr lang="en-US" sz="1800" b="1" dirty="0">
                <a:cs typeface="Times New Roman" charset="0"/>
              </a:endParaRPr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8874" y="3578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>
                  <a:latin typeface="Symbol" charset="0"/>
                  <a:cs typeface="Times New Roman" charset="0"/>
                </a:rPr>
                <a:t>b</a:t>
              </a:r>
              <a:r>
                <a:rPr lang="en-US" sz="1400" b="1" baseline="-30000" dirty="0" smtClean="0">
                  <a:latin typeface="Symbol" charset="0"/>
                  <a:cs typeface="Times New Roman" charset="0"/>
                </a:rPr>
                <a:t>4</a:t>
              </a:r>
              <a:endParaRPr lang="en-US" sz="1800" b="1" dirty="0">
                <a:cs typeface="Times New Roman" charset="0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8880" y="4718"/>
              <a:ext cx="1" cy="502"/>
            </a:xfrm>
            <a:custGeom>
              <a:avLst/>
              <a:gdLst>
                <a:gd name="T0" fmla="*/ 0 w 1"/>
                <a:gd name="T1" fmla="*/ 0 h 502"/>
                <a:gd name="T2" fmla="*/ 0 w 1"/>
                <a:gd name="T3" fmla="*/ 502 h 502"/>
                <a:gd name="T4" fmla="*/ 0 60000 65536"/>
                <a:gd name="T5" fmla="*/ 0 60000 65536"/>
                <a:gd name="T6" fmla="*/ 0 w 1"/>
                <a:gd name="T7" fmla="*/ 0 h 502"/>
                <a:gd name="T8" fmla="*/ 1 w 1"/>
                <a:gd name="T9" fmla="*/ 502 h 5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02">
                  <a:moveTo>
                    <a:pt x="0" y="0"/>
                  </a:moveTo>
                  <a:lnTo>
                    <a:pt x="0" y="50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9400" y="3440"/>
              <a:ext cx="1" cy="1260"/>
            </a:xfrm>
            <a:custGeom>
              <a:avLst/>
              <a:gdLst>
                <a:gd name="T0" fmla="*/ 0 w 1"/>
                <a:gd name="T1" fmla="*/ 1260 h 1260"/>
                <a:gd name="T2" fmla="*/ 0 w 1"/>
                <a:gd name="T3" fmla="*/ 0 h 1260"/>
                <a:gd name="T4" fmla="*/ 0 60000 65536"/>
                <a:gd name="T5" fmla="*/ 0 60000 65536"/>
                <a:gd name="T6" fmla="*/ 0 w 1"/>
                <a:gd name="T7" fmla="*/ 0 h 1260"/>
                <a:gd name="T8" fmla="*/ 1 w 1"/>
                <a:gd name="T9" fmla="*/ 1260 h 12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60">
                  <a:moveTo>
                    <a:pt x="0" y="126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5274" y="4478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Symbol" charset="0"/>
                  <a:cs typeface="Times New Roman" charset="0"/>
                </a:rPr>
                <a:t>a</a:t>
              </a:r>
              <a:endParaRPr lang="en-US" sz="1800">
                <a:cs typeface="Times New Roman" charset="0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>
            <a:off x="5342016" y="4637364"/>
            <a:ext cx="355600" cy="0"/>
          </a:xfrm>
          <a:custGeom>
            <a:avLst/>
            <a:gdLst>
              <a:gd name="T0" fmla="*/ 2147483647 w 560"/>
              <a:gd name="T1" fmla="*/ 0 h 1"/>
              <a:gd name="T2" fmla="*/ 0 w 560"/>
              <a:gd name="T3" fmla="*/ 0 h 1"/>
              <a:gd name="T4" fmla="*/ 0 60000 65536"/>
              <a:gd name="T5" fmla="*/ 0 60000 65536"/>
              <a:gd name="T6" fmla="*/ 0 w 560"/>
              <a:gd name="T7" fmla="*/ 0 h 1"/>
              <a:gd name="T8" fmla="*/ 560 w 560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0" h="1">
                <a:moveTo>
                  <a:pt x="560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4838778" y="5997852"/>
            <a:ext cx="3600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 smtClean="0"/>
              <a:t>The height of each step can vary for each category of X</a:t>
            </a:r>
            <a:endParaRPr lang="en-US" sz="1800" dirty="0"/>
          </a:p>
        </p:txBody>
      </p:sp>
      <p:sp>
        <p:nvSpPr>
          <p:cNvPr id="42" name="ZoneTexte 41"/>
          <p:cNvSpPr txBox="1"/>
          <p:nvPr/>
        </p:nvSpPr>
        <p:spPr>
          <a:xfrm>
            <a:off x="4457778" y="3133207"/>
            <a:ext cx="762000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(M2)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216932" y="3104172"/>
            <a:ext cx="88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(M1)</a:t>
            </a:r>
            <a:endParaRPr lang="en-GB" dirty="0"/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>
          <a:xfrm>
            <a:off x="4603374" y="3128882"/>
            <a:ext cx="4485252" cy="76746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 smtClean="0"/>
              <a:t>E(Y)  = </a:t>
            </a:r>
            <a:r>
              <a:rPr lang="en-GB" sz="1800" dirty="0" smtClean="0">
                <a:latin typeface="Symbol" charset="0"/>
                <a:cs typeface="Times New Roman" charset="0"/>
              </a:rPr>
              <a:t>a</a:t>
            </a:r>
            <a:r>
              <a:rPr lang="en-GB" sz="1800" dirty="0" smtClean="0">
                <a:cs typeface="Times New Roman" charset="0"/>
              </a:rPr>
              <a:t> + </a:t>
            </a:r>
            <a:r>
              <a:rPr lang="en-GB" sz="1800" dirty="0" smtClean="0">
                <a:latin typeface="Symbol" charset="0"/>
                <a:cs typeface="Times New Roman" charset="0"/>
              </a:rPr>
              <a:t>b</a:t>
            </a:r>
            <a:r>
              <a:rPr lang="en-GB" sz="1800" baseline="-25000" dirty="0" smtClean="0">
                <a:latin typeface="+mj-lt"/>
                <a:cs typeface="Times New Roman" charset="0"/>
              </a:rPr>
              <a:t>2</a:t>
            </a:r>
            <a:r>
              <a:rPr lang="en-GB" sz="1800" b="1" dirty="0" smtClean="0">
                <a:cs typeface="Times New Roman" charset="0"/>
              </a:rPr>
              <a:t>X</a:t>
            </a:r>
            <a:r>
              <a:rPr lang="en-GB" sz="1800" baseline="-25000" dirty="0">
                <a:cs typeface="Times New Roman" charset="0"/>
              </a:rPr>
              <a:t>2</a:t>
            </a:r>
            <a:r>
              <a:rPr lang="en-GB" sz="1800" b="1" dirty="0" smtClean="0">
                <a:cs typeface="Times New Roman" charset="0"/>
              </a:rPr>
              <a:t> +</a:t>
            </a:r>
            <a:r>
              <a:rPr lang="en-GB" sz="1800" dirty="0" smtClean="0">
                <a:cs typeface="Times New Roman" charset="0"/>
              </a:rPr>
              <a:t> </a:t>
            </a:r>
            <a:r>
              <a:rPr lang="en-GB" sz="1800" dirty="0" smtClean="0">
                <a:latin typeface="Symbol" charset="0"/>
                <a:cs typeface="Times New Roman" charset="0"/>
              </a:rPr>
              <a:t>b</a:t>
            </a:r>
            <a:r>
              <a:rPr lang="en-GB" sz="1800" baseline="-25000" dirty="0" smtClean="0">
                <a:cs typeface="Times New Roman" charset="0"/>
              </a:rPr>
              <a:t>3</a:t>
            </a:r>
            <a:r>
              <a:rPr lang="en-GB" sz="1800" b="1" dirty="0" smtClean="0">
                <a:cs typeface="Times New Roman" charset="0"/>
              </a:rPr>
              <a:t>X</a:t>
            </a:r>
            <a:r>
              <a:rPr lang="en-GB" sz="1800" baseline="-25000" dirty="0" smtClean="0">
                <a:cs typeface="Times New Roman" charset="0"/>
              </a:rPr>
              <a:t>3</a:t>
            </a:r>
            <a:r>
              <a:rPr lang="en-GB" sz="1800" b="1" dirty="0" smtClean="0">
                <a:cs typeface="Times New Roman" charset="0"/>
              </a:rPr>
              <a:t> +</a:t>
            </a:r>
            <a:r>
              <a:rPr lang="en-GB" sz="1800" dirty="0">
                <a:latin typeface="Symbol" charset="0"/>
                <a:cs typeface="Times New Roman" charset="0"/>
              </a:rPr>
              <a:t> </a:t>
            </a:r>
            <a:r>
              <a:rPr lang="en-GB" sz="1800" dirty="0" smtClean="0">
                <a:latin typeface="Symbol" charset="0"/>
                <a:cs typeface="Times New Roman" charset="0"/>
              </a:rPr>
              <a:t>b</a:t>
            </a:r>
            <a:r>
              <a:rPr lang="en-GB" sz="1800" baseline="-25000" dirty="0" smtClean="0">
                <a:cs typeface="Times New Roman" charset="0"/>
              </a:rPr>
              <a:t>4</a:t>
            </a:r>
            <a:r>
              <a:rPr lang="en-GB" sz="1800" b="1" dirty="0" smtClean="0">
                <a:cs typeface="Times New Roman" charset="0"/>
              </a:rPr>
              <a:t>X</a:t>
            </a:r>
            <a:r>
              <a:rPr lang="en-GB" sz="1800" baseline="-25000" dirty="0" smtClean="0">
                <a:cs typeface="Times New Roman" charset="0"/>
              </a:rPr>
              <a:t>4</a:t>
            </a:r>
            <a:endParaRPr lang="en-GB" sz="18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44278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9" grpId="0" animBg="1"/>
      <p:bldP spid="40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"/>
          <a:stretch/>
        </p:blipFill>
        <p:spPr bwMode="auto">
          <a:xfrm>
            <a:off x="1975809" y="1449425"/>
            <a:ext cx="5208956" cy="32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22959" y="4515389"/>
            <a:ext cx="132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=30</a:t>
            </a:r>
            <a:endParaRPr lang="en-GB" sz="2400" b="1" dirty="0" smtClean="0">
              <a:cs typeface="Times New Roman" charset="0"/>
            </a:endParaRP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609888" y="2755339"/>
            <a:ext cx="19366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62221" y="2759664"/>
            <a:ext cx="0" cy="171784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042533"/>
              </p:ext>
            </p:extLst>
          </p:nvPr>
        </p:nvGraphicFramePr>
        <p:xfrm>
          <a:off x="1268042" y="2488460"/>
          <a:ext cx="1388880" cy="48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36" name="Équation" r:id="rId5" imgW="685800" imgH="241300" progId="Equation.3">
                  <p:embed/>
                </p:oleObj>
              </mc:Choice>
              <mc:Fallback>
                <p:oleObj name="Équation" r:id="rId5" imgW="685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8042" y="2488460"/>
                        <a:ext cx="1388880" cy="48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5814458" y="3556015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Regression line predicted by the model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765471" y="2647863"/>
            <a:ext cx="928893" cy="1039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52128" y="5296548"/>
            <a:ext cx="82371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cs typeface="Times New Roman" charset="0"/>
              </a:rPr>
              <a:t>According to this model, if maternal BMI (X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) has a value of 30, offspring birth weight (Y) will be on average 3500 g.</a:t>
            </a:r>
          </a:p>
          <a:p>
            <a:r>
              <a:rPr lang="en-GB" sz="2400" dirty="0" smtClean="0">
                <a:latin typeface="Corbel"/>
                <a:cs typeface="Corbel"/>
              </a:rPr>
              <a:t>3500 g is the value of  Y predicted for subjects with 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=30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237" y="274638"/>
            <a:ext cx="53547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II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.4)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The </a:t>
            </a:r>
            <a:r>
              <a:rPr lang="fr-FR" sz="3200" b="1" dirty="0" err="1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p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redicted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values: E(Y)</a:t>
            </a:r>
            <a:endParaRPr lang="en-GB" sz="3200" b="1" dirty="0">
              <a:ln w="1905"/>
              <a:solidFill>
                <a:srgbClr val="4F81B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+mj-ea"/>
              <a:cs typeface="Times New Roman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486329" y="2593976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g)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1029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5833"/>
          <a:stretch/>
        </p:blipFill>
        <p:spPr bwMode="auto">
          <a:xfrm>
            <a:off x="1975809" y="1690616"/>
            <a:ext cx="5208956" cy="29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 flipH="1">
            <a:off x="2609888" y="2755339"/>
            <a:ext cx="19366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62221" y="2759664"/>
            <a:ext cx="0" cy="171784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699552"/>
              </p:ext>
            </p:extLst>
          </p:nvPr>
        </p:nvGraphicFramePr>
        <p:xfrm>
          <a:off x="1268042" y="2488460"/>
          <a:ext cx="1388880" cy="48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5" name="Équation" r:id="rId5" imgW="685800" imgH="241300" progId="Equation.3">
                  <p:embed/>
                </p:oleObj>
              </mc:Choice>
              <mc:Fallback>
                <p:oleObj name="Équation" r:id="rId5" imgW="685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8042" y="2488460"/>
                        <a:ext cx="1388880" cy="48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5814458" y="3556015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Regression line predicted by the model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765471" y="2647863"/>
            <a:ext cx="928893" cy="1039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52128" y="5296548"/>
            <a:ext cx="82371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cs typeface="Times New Roman" charset="0"/>
              </a:rPr>
              <a:t>According to this model, if maternal BMI (X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) has a value of 30, offspring birth weight (Y) will be on average about 3500 g.</a:t>
            </a:r>
          </a:p>
          <a:p>
            <a:r>
              <a:rPr lang="en-GB" sz="2400" dirty="0" smtClean="0">
                <a:latin typeface="Corbel"/>
                <a:cs typeface="Corbel"/>
              </a:rPr>
              <a:t>3500 g is the value of  Y predicted for subjects with 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=30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80844" y="1345656"/>
            <a:ext cx="3608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Corbel"/>
                <a:cs typeface="Corbel"/>
              </a:rPr>
              <a:t>In reality, the observed values of Y</a:t>
            </a:r>
            <a:r>
              <a:rPr lang="en-GB" baseline="-25000" dirty="0" smtClean="0">
                <a:latin typeface="Corbel"/>
                <a:cs typeface="Corbel"/>
              </a:rPr>
              <a:t>i</a:t>
            </a:r>
            <a:r>
              <a:rPr lang="en-GB" dirty="0" smtClean="0">
                <a:latin typeface="Corbel"/>
                <a:cs typeface="Corbel"/>
              </a:rPr>
              <a:t> for observations with X1=30 will NOT be 3500 g  </a:t>
            </a:r>
            <a:endParaRPr lang="en-GB" dirty="0">
              <a:latin typeface="Corbel"/>
              <a:cs typeface="Corbel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303969" y="1787509"/>
            <a:ext cx="477720" cy="304636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4303969" y="4034234"/>
            <a:ext cx="132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=30</a:t>
            </a:r>
            <a:endParaRPr lang="en-GB" sz="2400" b="1" dirty="0" smtClean="0">
              <a:cs typeface="Times New Roman" charset="0"/>
            </a:endParaRP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781689" y="1912949"/>
            <a:ext cx="674140" cy="125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Box 12"/>
          <p:cNvSpPr txBox="1">
            <a:spLocks noChangeArrowheads="1"/>
          </p:cNvSpPr>
          <p:nvPr/>
        </p:nvSpPr>
        <p:spPr bwMode="auto">
          <a:xfrm rot="16200000">
            <a:off x="-486329" y="2593976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g)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1237" y="274638"/>
            <a:ext cx="710916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II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.4)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The </a:t>
            </a:r>
            <a:r>
              <a:rPr lang="fr-FR" sz="3200" b="1" dirty="0" err="1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p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redicted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values: E(Y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)     </a:t>
            </a:r>
            <a:r>
              <a:rPr lang="fr-FR" sz="24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 (or      )</a:t>
            </a:r>
            <a:endParaRPr lang="en-GB" sz="2400" b="1" dirty="0">
              <a:ln w="1905"/>
              <a:solidFill>
                <a:srgbClr val="4F81B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+mj-ea"/>
              <a:cs typeface="Times New Roman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793200"/>
              </p:ext>
            </p:extLst>
          </p:nvPr>
        </p:nvGraphicFramePr>
        <p:xfrm>
          <a:off x="6400800" y="387350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86" name="Équation" r:id="rId7" imgW="152400" imgH="203200" progId="Equation.3">
                  <p:embed/>
                </p:oleObj>
              </mc:Choice>
              <mc:Fallback>
                <p:oleObj name="Équation" r:id="rId7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87350"/>
                        <a:ext cx="3048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88184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7562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8000"/>
                </a:solidFill>
                <a:latin typeface="Corbel"/>
                <a:cs typeface="Corbel"/>
              </a:rPr>
              <a:t>Question: </a:t>
            </a:r>
            <a:r>
              <a:rPr lang="en-GB" sz="2800" dirty="0" smtClean="0">
                <a:solidFill>
                  <a:srgbClr val="008000"/>
                </a:solidFill>
                <a:latin typeface="Corbel"/>
                <a:cs typeface="Corbel"/>
              </a:rPr>
              <a:t>What is the value of  Y predicted for a woman with a BMI of 30 kg/m</a:t>
            </a:r>
            <a:r>
              <a:rPr lang="en-GB" sz="2800" baseline="30000" dirty="0" smtClean="0">
                <a:solidFill>
                  <a:srgbClr val="008000"/>
                </a:solidFill>
                <a:latin typeface="Corbel"/>
                <a:cs typeface="Corbel"/>
              </a:rPr>
              <a:t>2</a:t>
            </a:r>
            <a:r>
              <a:rPr lang="en-GB" sz="2800" dirty="0" smtClean="0">
                <a:solidFill>
                  <a:srgbClr val="008000"/>
                </a:solidFill>
                <a:latin typeface="Corbel"/>
                <a:cs typeface="Corbel"/>
              </a:rPr>
              <a:t>?</a:t>
            </a:r>
            <a:endParaRPr lang="en-GB" sz="28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5833"/>
          <a:stretch/>
        </p:blipFill>
        <p:spPr bwMode="auto">
          <a:xfrm>
            <a:off x="533400" y="1690616"/>
            <a:ext cx="5208956" cy="29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352" y="2224665"/>
            <a:ext cx="1543253" cy="1901509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3400" y="4623188"/>
            <a:ext cx="8273394" cy="2234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600" dirty="0" smtClean="0">
                <a:latin typeface="Courier New" charset="0"/>
                <a:cs typeface="Courier New" charset="0"/>
              </a:rPr>
              <a:t>Coefficients:</a:t>
            </a:r>
            <a:endParaRPr lang="en-GB" sz="1600" dirty="0" smtClean="0">
              <a:cs typeface="Times New Roman" charset="0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</a:t>
            </a:r>
            <a:r>
              <a:rPr lang="en-US" sz="1500" dirty="0" smtClean="0">
                <a:latin typeface="Courier New" charset="0"/>
                <a:cs typeface="Courier New" charset="0"/>
              </a:rPr>
              <a:t>     Source |       SS      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df</a:t>
            </a:r>
            <a:r>
              <a:rPr lang="en-US" sz="1500" dirty="0" smtClean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obs</a:t>
            </a:r>
            <a:r>
              <a:rPr lang="en-US" sz="1500" dirty="0" smtClean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Prob</a:t>
            </a:r>
            <a:r>
              <a:rPr lang="en-US" sz="1500" dirty="0" smtClean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    Residual |   481362511  1851  260055.381           R-squared     =  0.0073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Adj</a:t>
            </a:r>
            <a:r>
              <a:rPr lang="en-US" sz="1500" dirty="0" smtClean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         m6 |      </a:t>
            </a:r>
            <a:r>
              <a:rPr lang="en-US" sz="1600" dirty="0" err="1" smtClean="0">
                <a:latin typeface="Courier New" charset="0"/>
                <a:cs typeface="Courier New" charset="0"/>
              </a:rPr>
              <a:t>Coef</a:t>
            </a:r>
            <a:r>
              <a:rPr lang="en-US" sz="1600" dirty="0" smtClean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b</a:t>
            </a: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latin typeface="Courier New" charset="0"/>
                <a:cs typeface="Courier New" charset="0"/>
              </a:rPr>
              <a:t>bmi</a:t>
            </a:r>
            <a:r>
              <a:rPr lang="en-US" sz="1600" dirty="0" smtClean="0">
                <a:latin typeface="Courier New" charset="0"/>
                <a:cs typeface="Courier New" charset="0"/>
              </a:rPr>
              <a:t> |   9.518238   2.584267     3.68   0.000     4.449854    14.58662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>
                <a:latin typeface="Courier New" charset="0"/>
                <a:cs typeface="Courier New" charset="0"/>
              </a:rPr>
              <a:t>  _cons |   3056.665   61.14635    49.99   0.000     2936.742    3176.588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urier New" charset="0"/>
              <a:cs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032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52278"/>
              </p:ext>
            </p:extLst>
          </p:nvPr>
        </p:nvGraphicFramePr>
        <p:xfrm>
          <a:off x="4643865" y="1197553"/>
          <a:ext cx="279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84" name="Équation" r:id="rId5" imgW="139680" imgH="203040" progId="Equation.3">
                  <p:embed/>
                </p:oleObj>
              </mc:Choice>
              <mc:Fallback>
                <p:oleObj name="Équation" r:id="rId5" imgW="13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865" y="1197553"/>
                        <a:ext cx="279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937657" y="2327241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E(Y/X=x)=</a:t>
            </a:r>
            <a:r>
              <a:rPr lang="en-GB" sz="2400" b="1" dirty="0">
                <a:solidFill>
                  <a:srgbClr val="4F81BD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 + </a:t>
            </a:r>
            <a:r>
              <a:rPr lang="en-GB" sz="2400" b="1" dirty="0" err="1">
                <a:solidFill>
                  <a:srgbClr val="4F81BD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400" b="1" dirty="0" err="1">
                <a:solidFill>
                  <a:srgbClr val="4F81BD"/>
                </a:solidFill>
                <a:cs typeface="Times New Roman" charset="0"/>
              </a:rPr>
              <a:t>x</a:t>
            </a:r>
            <a:endParaRPr lang="fr-FR" sz="2400" dirty="0">
              <a:solidFill>
                <a:srgbClr val="4F81BD"/>
              </a:solidFill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200" y="3895356"/>
            <a:ext cx="7718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dirty="0" smtClean="0">
                <a:latin typeface="Bradley Hand ITC TT-Bold"/>
                <a:cs typeface="Bradley Hand ITC TT-Bold"/>
              </a:rPr>
              <a:t>If X has a value of 25, given the values of </a:t>
            </a:r>
            <a:r>
              <a:rPr lang="en-GB" sz="2000" b="1" i="1" dirty="0" smtClean="0">
                <a:latin typeface="Symbol" charset="2"/>
                <a:cs typeface="Symbol" charset="2"/>
              </a:rPr>
              <a:t>a</a:t>
            </a:r>
            <a:r>
              <a:rPr lang="en-GB" sz="2000" b="1" i="1" dirty="0" smtClean="0">
                <a:latin typeface="Bradley Hand ITC TT-Bold"/>
                <a:cs typeface="Bradley Hand ITC TT-Bold"/>
              </a:rPr>
              <a:t> and </a:t>
            </a:r>
            <a:r>
              <a:rPr lang="en-GB" sz="2000" b="1" i="1" dirty="0" smtClean="0">
                <a:latin typeface="Symbol" charset="2"/>
                <a:cs typeface="Symbol" charset="2"/>
              </a:rPr>
              <a:t>b</a:t>
            </a:r>
            <a:r>
              <a:rPr lang="en-GB" sz="2000" b="1" i="1" dirty="0" smtClean="0">
                <a:latin typeface="Bradley Hand ITC TT-Bold"/>
                <a:cs typeface="Bradley Hand ITC TT-Bold"/>
              </a:rPr>
              <a:t> estimated by the statistical software with the data at hand (see previous slide), the predicted value is… </a:t>
            </a:r>
            <a:endParaRPr lang="fr-FR" sz="2000" i="1" dirty="0">
              <a:latin typeface="Bradley Hand ITC TT-Bold"/>
              <a:cs typeface="Bradley Hand ITC TT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5898" y="5702860"/>
            <a:ext cx="5133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E(Y/X</a:t>
            </a:r>
            <a:r>
              <a:rPr lang="en-GB" b="1" dirty="0" smtClean="0">
                <a:solidFill>
                  <a:srgbClr val="FF6600"/>
                </a:solidFill>
                <a:cs typeface="Times New Roman" charset="0"/>
              </a:rPr>
              <a:t>=25)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=</a:t>
            </a:r>
            <a:r>
              <a:rPr lang="en-GB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b="1" dirty="0" smtClean="0">
                <a:solidFill>
                  <a:srgbClr val="FF6600"/>
                </a:solidFill>
                <a:cs typeface="Times New Roman" charset="0"/>
              </a:rPr>
              <a:t>= 3057+ 9.518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.</a:t>
            </a:r>
            <a:r>
              <a:rPr lang="en-GB" b="1" dirty="0" smtClean="0">
                <a:solidFill>
                  <a:srgbClr val="FF6600"/>
                </a:solidFill>
                <a:cs typeface="Times New Roman" charset="0"/>
              </a:rPr>
              <a:t>25 =  3295 g</a:t>
            </a:r>
            <a:endParaRPr lang="fr-FR" dirty="0">
              <a:solidFill>
                <a:srgbClr val="FF6600"/>
              </a:solidFill>
              <a:cs typeface="Times New Roman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659" y="5445886"/>
            <a:ext cx="1254169" cy="89583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96538" y="4913135"/>
            <a:ext cx="1963394" cy="17543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Beware of units!</a:t>
            </a:r>
          </a:p>
          <a:p>
            <a:pPr algn="ctr"/>
            <a:r>
              <a:rPr lang="en-GB" dirty="0" smtClean="0">
                <a:latin typeface="Symbol" charset="2"/>
                <a:cs typeface="Symbol" charset="2"/>
              </a:rPr>
              <a:t>a</a:t>
            </a:r>
            <a:r>
              <a:rPr lang="en-GB" dirty="0" smtClean="0"/>
              <a:t> has the same unit as Y</a:t>
            </a:r>
          </a:p>
          <a:p>
            <a:endParaRPr lang="en-GB" dirty="0" smtClean="0"/>
          </a:p>
          <a:p>
            <a:pPr algn="ctr"/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</a:t>
            </a:r>
            <a:r>
              <a:rPr lang="en-GB" dirty="0"/>
              <a:t>has the same unit as </a:t>
            </a:r>
            <a:r>
              <a:rPr lang="en-GB" dirty="0" smtClean="0"/>
              <a:t>Y/X</a:t>
            </a:r>
            <a:endParaRPr lang="en-GB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569325" cy="453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E(Y/X=x) is the </a:t>
            </a:r>
            <a:r>
              <a:rPr lang="en-GB" sz="2000" i="1" dirty="0" smtClean="0">
                <a:solidFill>
                  <a:srgbClr val="FF6600"/>
                </a:solidFill>
                <a:cs typeface="Times New Roman" charset="0"/>
              </a:rPr>
              <a:t>predicted value</a:t>
            </a:r>
            <a:r>
              <a:rPr lang="en-GB" sz="2000" dirty="0" smtClean="0">
                <a:cs typeface="Times New Roman" charset="0"/>
              </a:rPr>
              <a:t>, i.e. the model’s best guess of Y for subjects among whom X has a value of x.      E(Y)=</a:t>
            </a:r>
          </a:p>
          <a:p>
            <a:pPr marL="0" indent="0">
              <a:buNone/>
            </a:pPr>
            <a:endParaRPr lang="en-GB" dirty="0" smtClean="0">
              <a:cs typeface="Times New Roman" charset="0"/>
            </a:endParaRPr>
          </a:p>
          <a:p>
            <a:pPr marL="0" indent="0">
              <a:buNone/>
            </a:pPr>
            <a:endParaRPr lang="en-GB" dirty="0" smtClean="0">
              <a:cs typeface="Times New Roman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53186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achine à écrir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3366FF"/>
                </a:solidFill>
              </a:rPr>
              <a:t>Regression: principle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rgbClr val="FF6600"/>
                </a:solidFill>
              </a:rPr>
              <a:t>Starting point</a:t>
            </a:r>
          </a:p>
          <a:p>
            <a:r>
              <a:rPr lang="en-GB" dirty="0" smtClean="0"/>
              <a:t>We are interested in the variations of the level or frequency of a health trait represented by a variable </a:t>
            </a:r>
            <a:r>
              <a:rPr lang="en-GB" b="1" dirty="0" smtClean="0">
                <a:solidFill>
                  <a:srgbClr val="FF6600"/>
                </a:solidFill>
              </a:rPr>
              <a:t>Y</a:t>
            </a:r>
            <a:r>
              <a:rPr lang="en-GB" dirty="0" smtClean="0"/>
              <a:t>.</a:t>
            </a:r>
          </a:p>
          <a:p>
            <a:r>
              <a:rPr lang="en-GB" dirty="0" smtClean="0"/>
              <a:t>Y has been assessed among subjects of a given population.</a:t>
            </a:r>
          </a:p>
          <a:p>
            <a:r>
              <a:rPr lang="en-GB" b="1" dirty="0" smtClean="0">
                <a:solidFill>
                  <a:srgbClr val="FF6600"/>
                </a:solidFill>
              </a:rPr>
              <a:t>X</a:t>
            </a:r>
            <a:r>
              <a:rPr lang="en-GB" dirty="0" smtClean="0"/>
              <a:t> is a variable representing another factor (e.g., exposure to an environmental factor).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sz="2800" b="1" dirty="0" smtClean="0">
                <a:solidFill>
                  <a:srgbClr val="FF6600"/>
                </a:solidFill>
              </a:rPr>
              <a:t>To regress Y according to X is to describe how the </a:t>
            </a:r>
            <a:r>
              <a:rPr lang="en-GB" sz="2800" b="1" i="1" dirty="0" smtClean="0">
                <a:solidFill>
                  <a:srgbClr val="FF6600"/>
                </a:solidFill>
              </a:rPr>
              <a:t>average value* </a:t>
            </a:r>
            <a:r>
              <a:rPr lang="en-GB" sz="2800" b="1" dirty="0" smtClean="0">
                <a:solidFill>
                  <a:srgbClr val="FF6600"/>
                </a:solidFill>
              </a:rPr>
              <a:t>of Y varies according to X.</a:t>
            </a:r>
            <a:endParaRPr lang="en-GB" sz="2800" b="1" dirty="0">
              <a:solidFill>
                <a:srgbClr val="FF66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454" y="4672612"/>
            <a:ext cx="8514346" cy="16620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172454" y="6460122"/>
            <a:ext cx="851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 Or another statistical function of Y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512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1"/>
                </a:solidFill>
              </a:rPr>
              <a:t>Predicting from a regression model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3020"/>
            <a:ext cx="8229600" cy="2406073"/>
          </a:xfrm>
        </p:spPr>
        <p:txBody>
          <a:bodyPr/>
          <a:lstStyle/>
          <a:p>
            <a:r>
              <a:rPr lang="en-GB" dirty="0" smtClean="0">
                <a:solidFill>
                  <a:srgbClr val="FF6600"/>
                </a:solidFill>
              </a:rPr>
              <a:t>In theory</a:t>
            </a:r>
            <a:r>
              <a:rPr lang="en-GB" dirty="0" smtClean="0"/>
              <a:t>, once it has been fitted, the regression model allows you to predict an expected Y value for </a:t>
            </a:r>
            <a:r>
              <a:rPr lang="en-GB" i="1" dirty="0" smtClean="0"/>
              <a:t>any</a:t>
            </a:r>
            <a:r>
              <a:rPr lang="en-GB" dirty="0" smtClean="0"/>
              <a:t> value of the covariates X</a:t>
            </a:r>
          </a:p>
          <a:p>
            <a:r>
              <a:rPr lang="en-GB" dirty="0" smtClean="0"/>
              <a:t>You just need to apply the formula using the estimated values of the parameters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570021" y="3567774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E(Y/X=x)=</a:t>
            </a:r>
            <a:r>
              <a:rPr lang="en-GB" sz="2400" b="1" dirty="0">
                <a:solidFill>
                  <a:srgbClr val="4F81BD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 + </a:t>
            </a:r>
            <a:r>
              <a:rPr lang="en-GB" sz="2400" b="1" dirty="0" err="1">
                <a:solidFill>
                  <a:srgbClr val="4F81BD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400" b="1" dirty="0" err="1">
                <a:solidFill>
                  <a:srgbClr val="4F81BD"/>
                </a:solidFill>
                <a:cs typeface="Times New Roman" charset="0"/>
              </a:rPr>
              <a:t>x</a:t>
            </a:r>
            <a:endParaRPr lang="fr-FR" sz="2400" dirty="0">
              <a:solidFill>
                <a:srgbClr val="4F81BD"/>
              </a:solidFill>
              <a:cs typeface="Times New Roman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4237105"/>
            <a:ext cx="8229600" cy="26208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FF6600"/>
                </a:solidFill>
              </a:rPr>
              <a:t>In practice, </a:t>
            </a:r>
            <a:r>
              <a:rPr lang="en-GB" dirty="0" smtClean="0"/>
              <a:t>however, you should only do that for realistic values of x (values of X that are well within the distribution of X observed in your dataset).</a:t>
            </a:r>
          </a:p>
          <a:p>
            <a:r>
              <a:rPr lang="en-GB" dirty="0" smtClean="0"/>
              <a:t>For example, if you fit a regression model to predict cholesterol level in a population of subjects aged 20 to 45, you should not use this model to predict the mean cholesterol level in subjects aged 80 years.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304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rgbClr val="4F81BD"/>
                </a:solidFill>
              </a:rPr>
              <a:t>A note on terminology</a:t>
            </a:r>
            <a:endParaRPr lang="en-GB" sz="3600" dirty="0">
              <a:solidFill>
                <a:srgbClr val="4F81BD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7600"/>
            <a:ext cx="8229600" cy="491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Times New Roman" charset="0"/>
              </a:rPr>
              <a:t>The model corresponds to a </a:t>
            </a:r>
            <a:r>
              <a:rPr lang="en-GB" dirty="0">
                <a:solidFill>
                  <a:srgbClr val="FF6600"/>
                </a:solidFill>
                <a:cs typeface="Times New Roman" charset="0"/>
              </a:rPr>
              <a:t>simple regression model</a:t>
            </a:r>
          </a:p>
          <a:p>
            <a:pPr marL="457200" lvl="1" indent="0">
              <a:buNone/>
            </a:pPr>
            <a:r>
              <a:rPr lang="en-GB" sz="1800" i="1" dirty="0">
                <a:cs typeface="Times New Roman" charset="0"/>
              </a:rPr>
              <a:t>Simple</a:t>
            </a:r>
            <a:r>
              <a:rPr lang="en-GB" sz="1800" dirty="0">
                <a:cs typeface="Times New Roman" charset="0"/>
              </a:rPr>
              <a:t> is used here to indicate that there is only one covariate (X).</a:t>
            </a:r>
            <a:endParaRPr lang="en-GB" sz="1800" dirty="0"/>
          </a:p>
          <a:p>
            <a:pPr marL="0" indent="0">
              <a:buNone/>
            </a:pPr>
            <a:r>
              <a:rPr lang="en-GB" dirty="0" smtClean="0">
                <a:cs typeface="Times New Roman" charset="0"/>
              </a:rPr>
              <a:t>The </a:t>
            </a:r>
            <a:r>
              <a:rPr lang="en-GB" dirty="0">
                <a:cs typeface="Times New Roman" charset="0"/>
              </a:rPr>
              <a:t>variable X could be coded differently than with </a:t>
            </a:r>
            <a:r>
              <a:rPr lang="en-GB" dirty="0" err="1">
                <a:latin typeface="Symbol" charset="2"/>
                <a:cs typeface="Symbol" charset="2"/>
              </a:rPr>
              <a:t>b</a:t>
            </a:r>
            <a:r>
              <a:rPr lang="en-GB" dirty="0" err="1">
                <a:cs typeface="Times New Roman" charset="0"/>
              </a:rPr>
              <a:t>.X</a:t>
            </a:r>
            <a:r>
              <a:rPr lang="en-GB" dirty="0">
                <a:cs typeface="Times New Roman" charset="0"/>
              </a:rPr>
              <a:t>. </a:t>
            </a:r>
          </a:p>
          <a:p>
            <a:pPr marL="0" indent="0">
              <a:buNone/>
            </a:pPr>
            <a:r>
              <a:rPr lang="en-GB" dirty="0">
                <a:cs typeface="Times New Roman" charset="0"/>
              </a:rPr>
              <a:t>For example, a term </a:t>
            </a:r>
            <a:r>
              <a:rPr lang="en-GB" dirty="0">
                <a:latin typeface="Symbol" charset="2"/>
                <a:cs typeface="Symbol" charset="2"/>
              </a:rPr>
              <a:t>g</a:t>
            </a:r>
            <a:r>
              <a:rPr lang="en-GB" dirty="0">
                <a:cs typeface="Times New Roman" charset="0"/>
              </a:rPr>
              <a:t>.X</a:t>
            </a:r>
            <a:r>
              <a:rPr lang="en-GB" baseline="30000" dirty="0">
                <a:cs typeface="Times New Roman" charset="0"/>
              </a:rPr>
              <a:t>2</a:t>
            </a:r>
            <a:r>
              <a:rPr lang="en-GB" dirty="0">
                <a:cs typeface="Times New Roman" charset="0"/>
              </a:rPr>
              <a:t> or </a:t>
            </a:r>
            <a:r>
              <a:rPr lang="en-GB" dirty="0" err="1">
                <a:latin typeface="Symbol" charset="2"/>
                <a:cs typeface="Symbol" charset="2"/>
              </a:rPr>
              <a:t>d</a:t>
            </a:r>
            <a:r>
              <a:rPr lang="en-GB" dirty="0" err="1">
                <a:cs typeface="Times New Roman" charset="0"/>
              </a:rPr>
              <a:t>.ln</a:t>
            </a:r>
            <a:r>
              <a:rPr lang="en-GB" dirty="0">
                <a:cs typeface="Times New Roman" charset="0"/>
              </a:rPr>
              <a:t>(X) could be added.</a:t>
            </a:r>
          </a:p>
          <a:p>
            <a:pPr marL="0" indent="0">
              <a:buNone/>
            </a:pPr>
            <a:r>
              <a:rPr lang="en-GB" dirty="0" smtClean="0">
                <a:cs typeface="Times New Roman" charset="0"/>
              </a:rPr>
              <a:t>	This would still be a </a:t>
            </a:r>
            <a:r>
              <a:rPr lang="en-GB" i="1" dirty="0" smtClean="0">
                <a:solidFill>
                  <a:srgbClr val="FF6600"/>
                </a:solidFill>
                <a:cs typeface="Times New Roman" charset="0"/>
              </a:rPr>
              <a:t>linear</a:t>
            </a:r>
            <a:r>
              <a:rPr lang="en-GB" dirty="0" smtClean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dirty="0" smtClean="0">
                <a:cs typeface="Times New Roman" charset="0"/>
              </a:rPr>
              <a:t>model</a:t>
            </a:r>
          </a:p>
          <a:p>
            <a:pPr marL="400050" lvl="1" indent="0">
              <a:buNone/>
            </a:pPr>
            <a:r>
              <a:rPr lang="en-GB" dirty="0">
                <a:cs typeface="Times New Roman" charset="0"/>
              </a:rPr>
              <a:t>	</a:t>
            </a:r>
            <a:r>
              <a:rPr lang="en-GB" dirty="0" smtClean="0">
                <a:cs typeface="Times New Roman" charset="0"/>
              </a:rPr>
              <a:t>(remember that linear applies to the parameters </a:t>
            </a:r>
            <a:r>
              <a:rPr lang="en-GB" dirty="0" smtClean="0">
                <a:latin typeface="Symbol" panose="05050102010706020507" pitchFamily="18" charset="2"/>
                <a:cs typeface="Times New Roman" charset="0"/>
              </a:rPr>
              <a:t>a, b</a:t>
            </a:r>
            <a:r>
              <a:rPr lang="en-GB" dirty="0" smtClean="0">
                <a:cs typeface="Times New Roman" charset="0"/>
              </a:rPr>
              <a:t>… and not to the covariates!)</a:t>
            </a:r>
          </a:p>
          <a:p>
            <a:pPr marL="0" indent="0">
              <a:buNone/>
            </a:pPr>
            <a:endParaRPr lang="en-GB" dirty="0">
              <a:cs typeface="Times New Roman" charset="0"/>
            </a:endParaRPr>
          </a:p>
          <a:p>
            <a:pPr marL="0" indent="0">
              <a:buNone/>
            </a:pPr>
            <a:r>
              <a:rPr lang="en-GB" dirty="0">
                <a:cs typeface="Times New Roman" charset="0"/>
              </a:rPr>
              <a:t>Other covariates (X</a:t>
            </a:r>
            <a:r>
              <a:rPr lang="en-GB" baseline="-25000" dirty="0">
                <a:cs typeface="Times New Roman" charset="0"/>
              </a:rPr>
              <a:t>2</a:t>
            </a:r>
            <a:r>
              <a:rPr lang="en-GB" dirty="0">
                <a:cs typeface="Times New Roman" charset="0"/>
              </a:rPr>
              <a:t>, X</a:t>
            </a:r>
            <a:r>
              <a:rPr lang="en-GB" baseline="-25000" dirty="0">
                <a:cs typeface="Times New Roman" charset="0"/>
              </a:rPr>
              <a:t>3</a:t>
            </a:r>
            <a:r>
              <a:rPr lang="en-GB" dirty="0">
                <a:cs typeface="Times New Roman" charset="0"/>
              </a:rPr>
              <a:t>…) could </a:t>
            </a:r>
            <a:r>
              <a:rPr lang="en-GB" dirty="0" smtClean="0">
                <a:cs typeface="Times New Roman" charset="0"/>
              </a:rPr>
              <a:t>be added to the right hand term of the model</a:t>
            </a:r>
            <a:endParaRPr lang="en-GB" dirty="0">
              <a:cs typeface="Times New Roman" charset="0"/>
            </a:endParaRPr>
          </a:p>
          <a:p>
            <a:pPr marL="400050" lvl="1" indent="0">
              <a:buNone/>
            </a:pPr>
            <a:r>
              <a:rPr lang="en-GB" dirty="0" smtClean="0">
                <a:cs typeface="Times New Roman" charset="0"/>
                <a:sym typeface="Wingdings" charset="0"/>
              </a:rPr>
              <a:t> </a:t>
            </a:r>
            <a:r>
              <a:rPr lang="en-GB" sz="1800" dirty="0">
                <a:cs typeface="Times New Roman" charset="0"/>
              </a:rPr>
              <a:t>The model would then be termed a </a:t>
            </a:r>
            <a:r>
              <a:rPr lang="en-GB" sz="1800" i="1" dirty="0">
                <a:solidFill>
                  <a:srgbClr val="FF6600"/>
                </a:solidFill>
                <a:cs typeface="Times New Roman" charset="0"/>
              </a:rPr>
              <a:t>multiple</a:t>
            </a:r>
            <a:r>
              <a:rPr lang="en-GB" sz="1800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1800" dirty="0">
                <a:solidFill>
                  <a:srgbClr val="3366FF"/>
                </a:solidFill>
                <a:cs typeface="Times New Roman" charset="0"/>
              </a:rPr>
              <a:t>linear regression model</a:t>
            </a:r>
            <a:r>
              <a:rPr lang="en-GB" sz="1800" dirty="0">
                <a:cs typeface="Times New Roman" charset="0"/>
              </a:rPr>
              <a:t>.</a:t>
            </a:r>
            <a:r>
              <a:rPr lang="en-GB" sz="1800" dirty="0"/>
              <a:t> 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756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6783" y="274638"/>
            <a:ext cx="8702369" cy="76744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II</a:t>
            </a:r>
            <a:r>
              <a:rPr lang="en-GB" sz="2400" b="1" dirty="0" smtClean="0">
                <a:solidFill>
                  <a:srgbClr val="4F81BD"/>
                </a:solidFill>
                <a:cs typeface="Times New Roman" charset="0"/>
              </a:rPr>
              <a:t>.5) </a:t>
            </a:r>
            <a:r>
              <a:rPr lang="fr-FR" sz="2400" b="1" dirty="0" err="1">
                <a:solidFill>
                  <a:srgbClr val="4F81BD"/>
                </a:solidFill>
                <a:cs typeface="Times New Roman" charset="0"/>
              </a:rPr>
              <a:t>Predicted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</a:t>
            </a:r>
            <a:r>
              <a:rPr lang="fr-FR" sz="2400" b="1" i="1" dirty="0">
                <a:solidFill>
                  <a:srgbClr val="4F81BD"/>
                </a:solidFill>
                <a:cs typeface="Times New Roman" charset="0"/>
              </a:rPr>
              <a:t>versus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</a:t>
            </a:r>
            <a:r>
              <a:rPr lang="fr-FR" sz="2400" b="1" dirty="0" err="1">
                <a:solidFill>
                  <a:srgbClr val="4F81BD"/>
                </a:solidFill>
                <a:cs typeface="Times New Roman" charset="0"/>
              </a:rPr>
              <a:t>observed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values: the </a:t>
            </a:r>
            <a:r>
              <a:rPr lang="fr-FR" sz="2400" b="1" dirty="0" err="1">
                <a:solidFill>
                  <a:srgbClr val="4F81BD"/>
                </a:solidFill>
                <a:cs typeface="Times New Roman" charset="0"/>
              </a:rPr>
              <a:t>model’s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</a:t>
            </a:r>
            <a:r>
              <a:rPr lang="fr-FR" sz="2400" b="1" i="1" dirty="0" err="1">
                <a:solidFill>
                  <a:srgbClr val="4F81BD"/>
                </a:solidFill>
                <a:cs typeface="Times New Roman" charset="0"/>
              </a:rPr>
              <a:t>residuals</a:t>
            </a:r>
            <a:endParaRPr lang="en-US" sz="2400" dirty="0">
              <a:solidFill>
                <a:srgbClr val="4F81BD"/>
              </a:solidFill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766888" y="1690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b="6949"/>
          <a:stretch/>
        </p:blipFill>
        <p:spPr bwMode="auto">
          <a:xfrm>
            <a:off x="1985818" y="2133601"/>
            <a:ext cx="5377007" cy="32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149724" y="1790700"/>
            <a:ext cx="1760397" cy="3429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/>
            <a:r>
              <a:rPr lang="fr-FR" sz="1800" dirty="0">
                <a:solidFill>
                  <a:srgbClr val="FF6600"/>
                </a:solidFill>
                <a:latin typeface="Arial" charset="0"/>
              </a:rPr>
              <a:t>Observation i</a:t>
            </a:r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1219200" y="2209800"/>
          <a:ext cx="3381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58" name="Equation" r:id="rId5" imgW="203040" imgH="291960" progId="Equation.DSMT4">
                  <p:embed/>
                </p:oleObj>
              </mc:Choice>
              <mc:Fallback>
                <p:oleObj name="Equation" r:id="rId5" imgW="2030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3381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629877"/>
              </p:ext>
            </p:extLst>
          </p:nvPr>
        </p:nvGraphicFramePr>
        <p:xfrm>
          <a:off x="1133475" y="2941638"/>
          <a:ext cx="3603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59" name="Équation" r:id="rId7" imgW="215900" imgH="330200" progId="Equation.3">
                  <p:embed/>
                </p:oleObj>
              </mc:Choice>
              <mc:Fallback>
                <p:oleObj name="Équation" r:id="rId7" imgW="2159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2941638"/>
                        <a:ext cx="3603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Freeform 9"/>
          <p:cNvSpPr>
            <a:spLocks/>
          </p:cNvSpPr>
          <p:nvPr/>
        </p:nvSpPr>
        <p:spPr bwMode="auto">
          <a:xfrm>
            <a:off x="5029200" y="2057400"/>
            <a:ext cx="304800" cy="381000"/>
          </a:xfrm>
          <a:custGeom>
            <a:avLst/>
            <a:gdLst>
              <a:gd name="T0" fmla="*/ 0 w 322"/>
              <a:gd name="T1" fmla="*/ 0 h 348"/>
              <a:gd name="T2" fmla="*/ 322 w 322"/>
              <a:gd name="T3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22" h="348">
                <a:moveTo>
                  <a:pt x="0" y="0"/>
                </a:moveTo>
                <a:lnTo>
                  <a:pt x="322" y="348"/>
                </a:lnTo>
              </a:path>
            </a:pathLst>
          </a:custGeom>
          <a:noFill/>
          <a:ln w="9525">
            <a:solidFill>
              <a:srgbClr val="FF66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8" name="Freeform 10"/>
          <p:cNvSpPr>
            <a:spLocks/>
          </p:cNvSpPr>
          <p:nvPr/>
        </p:nvSpPr>
        <p:spPr bwMode="auto">
          <a:xfrm>
            <a:off x="5365750" y="2517775"/>
            <a:ext cx="1588" cy="674688"/>
          </a:xfrm>
          <a:custGeom>
            <a:avLst/>
            <a:gdLst>
              <a:gd name="T0" fmla="*/ 0 w 1"/>
              <a:gd name="T1" fmla="*/ 0 h 425"/>
              <a:gd name="T2" fmla="*/ 0 w 1"/>
              <a:gd name="T3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25">
                <a:moveTo>
                  <a:pt x="0" y="0"/>
                </a:moveTo>
                <a:lnTo>
                  <a:pt x="0" y="425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5486400" y="2667000"/>
            <a:ext cx="533400" cy="45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0" bIns="0"/>
          <a:lstStyle/>
          <a:p>
            <a:pPr eaLnBrk="0" hangingPunct="0"/>
            <a:r>
              <a:rPr lang="fr-FR" sz="2000" b="1" dirty="0" err="1">
                <a:solidFill>
                  <a:srgbClr val="0000FF"/>
                </a:solidFill>
                <a:latin typeface="Symbol" charset="0"/>
              </a:rPr>
              <a:t>e</a:t>
            </a:r>
            <a:r>
              <a:rPr lang="fr-FR" sz="2000" b="1" baseline="-25000" dirty="0" err="1">
                <a:solidFill>
                  <a:srgbClr val="0000FF"/>
                </a:solidFill>
                <a:latin typeface="Arial" charset="0"/>
              </a:rPr>
              <a:t>i</a:t>
            </a:r>
            <a:endParaRPr lang="fr-FR" sz="2000" b="1" dirty="0">
              <a:solidFill>
                <a:srgbClr val="0000FF"/>
              </a:solidFill>
              <a:latin typeface="Arial" charset="0"/>
            </a:endParaRPr>
          </a:p>
        </p:txBody>
      </p:sp>
      <p:graphicFrame>
        <p:nvGraphicFramePr>
          <p:cNvPr id="276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43071"/>
              </p:ext>
            </p:extLst>
          </p:nvPr>
        </p:nvGraphicFramePr>
        <p:xfrm>
          <a:off x="5233988" y="5457825"/>
          <a:ext cx="3397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60" name="Équation" r:id="rId9" imgW="203200" imgH="330200" progId="Equation.3">
                  <p:embed/>
                </p:oleObj>
              </mc:Choice>
              <mc:Fallback>
                <p:oleObj name="Équation" r:id="rId9" imgW="2032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5457825"/>
                        <a:ext cx="33972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1676400" y="24384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3" name="Freeform 15"/>
          <p:cNvSpPr>
            <a:spLocks/>
          </p:cNvSpPr>
          <p:nvPr/>
        </p:nvSpPr>
        <p:spPr bwMode="auto">
          <a:xfrm>
            <a:off x="1619250" y="3178175"/>
            <a:ext cx="3746500" cy="14288"/>
          </a:xfrm>
          <a:custGeom>
            <a:avLst/>
            <a:gdLst>
              <a:gd name="T0" fmla="*/ 0 w 2360"/>
              <a:gd name="T1" fmla="*/ 9 h 9"/>
              <a:gd name="T2" fmla="*/ 2360 w 2360"/>
              <a:gd name="T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60" h="9">
                <a:moveTo>
                  <a:pt x="0" y="9"/>
                </a:moveTo>
                <a:lnTo>
                  <a:pt x="2360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5334000" y="32004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 rot="16200000">
            <a:off x="-920749" y="3465513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66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g)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2926195" y="5973763"/>
            <a:ext cx="4255077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Maternal body mass index</a:t>
            </a:r>
            <a:endParaRPr lang="en-US" sz="2000" dirty="0">
              <a:solidFill>
                <a:srgbClr val="FF6600"/>
              </a:solidFill>
              <a:latin typeface="Arial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6563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610600" cy="838200"/>
          </a:xfrm>
        </p:spPr>
        <p:txBody>
          <a:bodyPr lIns="18000" rIns="18000">
            <a:noAutofit/>
          </a:bodyPr>
          <a:lstStyle/>
          <a:p>
            <a:pPr algn="l"/>
            <a:r>
              <a:rPr lang="en-GB" sz="2400" i="1" dirty="0" smtClean="0">
                <a:solidFill>
                  <a:srgbClr val="4F81BD"/>
                </a:solidFill>
              </a:rPr>
              <a:t>The residual expresses how far an observation lies from the model’s prediction.</a:t>
            </a:r>
            <a:endParaRPr lang="en-GB" sz="2400" i="1" dirty="0">
              <a:solidFill>
                <a:srgbClr val="4F81BD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1896"/>
            <a:ext cx="8382000" cy="5443704"/>
          </a:xfrm>
        </p:spPr>
        <p:txBody>
          <a:bodyPr/>
          <a:lstStyle/>
          <a:p>
            <a:pPr marL="0" indent="0" algn="just">
              <a:buNone/>
            </a:pPr>
            <a:r>
              <a:rPr lang="fr-FR" i="1" dirty="0" err="1" smtClean="0">
                <a:cs typeface="Times New Roman" charset="0"/>
              </a:rPr>
              <a:t>What</a:t>
            </a:r>
            <a:r>
              <a:rPr lang="fr-FR" i="1" dirty="0" smtClean="0">
                <a:cs typeface="Times New Roman" charset="0"/>
              </a:rPr>
              <a:t> relates the (« </a:t>
            </a:r>
            <a:r>
              <a:rPr lang="fr-FR" i="1" dirty="0" err="1" smtClean="0">
                <a:cs typeface="Times New Roman" charset="0"/>
              </a:rPr>
              <a:t>theoretical</a:t>
            </a:r>
            <a:r>
              <a:rPr lang="fr-FR" i="1" dirty="0" smtClean="0">
                <a:cs typeface="Times New Roman" charset="0"/>
              </a:rPr>
              <a:t> ») model</a:t>
            </a:r>
            <a:endParaRPr lang="en-GB" dirty="0">
              <a:cs typeface="Times New Roman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E(Y/X=x)= </a:t>
            </a:r>
            <a:r>
              <a:rPr lang="en-GB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b="1" dirty="0" err="1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b="1" dirty="0" err="1">
                <a:solidFill>
                  <a:srgbClr val="FF6600"/>
                </a:solidFill>
                <a:cs typeface="Times New Roman" charset="0"/>
              </a:rPr>
              <a:t>x</a:t>
            </a:r>
            <a:endParaRPr lang="en-GB" dirty="0">
              <a:solidFill>
                <a:srgbClr val="FF6600"/>
              </a:solidFill>
              <a:cs typeface="Times New Roman" charset="0"/>
            </a:endParaRPr>
          </a:p>
          <a:p>
            <a:pPr marL="0" indent="0" algn="just">
              <a:buNone/>
            </a:pPr>
            <a:r>
              <a:rPr lang="en-GB" i="1" dirty="0" smtClean="0">
                <a:cs typeface="Times New Roman" charset="0"/>
              </a:rPr>
              <a:t>To the observed (“real”) data?</a:t>
            </a:r>
            <a:endParaRPr lang="en-GB" sz="2000" dirty="0">
              <a:cs typeface="Times New Roman" charset="0"/>
            </a:endParaRPr>
          </a:p>
          <a:p>
            <a:pPr marL="0" indent="0" algn="just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 algn="just">
              <a:buNone/>
            </a:pPr>
            <a:endParaRPr lang="en-GB" sz="2000" dirty="0">
              <a:cs typeface="Times New Roman" charset="0"/>
            </a:endParaRPr>
          </a:p>
          <a:p>
            <a:pPr marL="0" indent="0" algn="just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 algn="just">
              <a:buNone/>
            </a:pPr>
            <a:r>
              <a:rPr lang="fr-FR" sz="2000" dirty="0" smtClean="0">
                <a:cs typeface="Times New Roman" charset="0"/>
              </a:rPr>
              <a:t>The variation </a:t>
            </a:r>
            <a:r>
              <a:rPr lang="fr-FR" sz="2000" dirty="0" err="1" smtClean="0">
                <a:cs typeface="Times New Roman" charset="0"/>
              </a:rPr>
              <a:t>between</a:t>
            </a:r>
            <a:r>
              <a:rPr lang="fr-FR" sz="2000" dirty="0" smtClean="0">
                <a:cs typeface="Times New Roman" charset="0"/>
              </a:rPr>
              <a:t> the value of Y </a:t>
            </a:r>
            <a:r>
              <a:rPr lang="fr-FR" sz="2000" dirty="0" err="1" smtClean="0">
                <a:cs typeface="Times New Roman" charset="0"/>
              </a:rPr>
              <a:t>observed</a:t>
            </a:r>
            <a:r>
              <a:rPr lang="fr-FR" sz="2000" dirty="0" smtClean="0">
                <a:cs typeface="Times New Roman" charset="0"/>
              </a:rPr>
              <a:t> and the value </a:t>
            </a:r>
            <a:r>
              <a:rPr lang="fr-FR" sz="2000" dirty="0" err="1" smtClean="0">
                <a:cs typeface="Times New Roman" charset="0"/>
              </a:rPr>
              <a:t>predicted</a:t>
            </a:r>
            <a:r>
              <a:rPr lang="fr-FR" sz="2000" dirty="0" smtClean="0">
                <a:cs typeface="Times New Roman" charset="0"/>
              </a:rPr>
              <a:t> for </a:t>
            </a:r>
            <a:r>
              <a:rPr lang="fr-FR" sz="2000" dirty="0" err="1" smtClean="0">
                <a:cs typeface="Times New Roman" charset="0"/>
              </a:rPr>
              <a:t>each</a:t>
            </a:r>
            <a:r>
              <a:rPr lang="fr-FR" sz="2000" dirty="0" smtClean="0">
                <a:cs typeface="Times New Roman" charset="0"/>
              </a:rPr>
              <a:t> </a:t>
            </a:r>
            <a:r>
              <a:rPr lang="fr-FR" sz="2000" dirty="0" err="1" smtClean="0">
                <a:cs typeface="Times New Roman" charset="0"/>
              </a:rPr>
              <a:t>subject</a:t>
            </a:r>
            <a:r>
              <a:rPr lang="fr-FR" sz="2000" dirty="0" smtClean="0">
                <a:cs typeface="Times New Roman" charset="0"/>
              </a:rPr>
              <a:t> i corresponds to the </a:t>
            </a:r>
            <a:r>
              <a:rPr lang="fr-FR" sz="2000" dirty="0" err="1" smtClean="0">
                <a:cs typeface="Times New Roman" charset="0"/>
              </a:rPr>
              <a:t>residual</a:t>
            </a:r>
            <a:r>
              <a:rPr lang="fr-FR" sz="2000" dirty="0" smtClean="0">
                <a:cs typeface="Times New Roman" charset="0"/>
              </a:rPr>
              <a:t> of </a:t>
            </a:r>
            <a:r>
              <a:rPr lang="fr-FR" sz="2000" dirty="0" err="1" smtClean="0">
                <a:cs typeface="Times New Roman" charset="0"/>
              </a:rPr>
              <a:t>subject</a:t>
            </a:r>
            <a:r>
              <a:rPr lang="fr-FR" sz="2000" dirty="0" smtClean="0">
                <a:cs typeface="Times New Roman" charset="0"/>
              </a:rPr>
              <a:t> i:</a:t>
            </a:r>
            <a:endParaRPr lang="en-GB" sz="2000" dirty="0">
              <a:cs typeface="Times New Roman" charset="0"/>
            </a:endParaRPr>
          </a:p>
          <a:p>
            <a:pPr marL="0" indent="0" algn="just">
              <a:buNone/>
            </a:pPr>
            <a:r>
              <a:rPr lang="en-GB" sz="2000" dirty="0">
                <a:cs typeface="Times New Roman" charset="0"/>
              </a:rPr>
              <a:t> </a:t>
            </a:r>
          </a:p>
          <a:p>
            <a:pPr marL="0" indent="0" algn="ctr">
              <a:buNone/>
            </a:pPr>
            <a:r>
              <a:rPr lang="en-GB" b="1" dirty="0" err="1">
                <a:solidFill>
                  <a:srgbClr val="FF6600"/>
                </a:solidFill>
                <a:latin typeface="Symbol" charset="0"/>
                <a:cs typeface="Times New Roman" charset="0"/>
              </a:rPr>
              <a:t>e</a:t>
            </a:r>
            <a:r>
              <a:rPr lang="en-GB" b="1" baseline="-30000" dirty="0" err="1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fr-FR" b="1" baseline="-30000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= </a:t>
            </a:r>
            <a:r>
              <a:rPr lang="en-GB" b="1" dirty="0" err="1">
                <a:solidFill>
                  <a:srgbClr val="FF6600"/>
                </a:solidFill>
                <a:cs typeface="Times New Roman" charset="0"/>
              </a:rPr>
              <a:t>y</a:t>
            </a:r>
            <a:r>
              <a:rPr lang="en-GB" b="1" baseline="-30000" dirty="0" err="1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 – E(Y/X</a:t>
            </a:r>
            <a:r>
              <a:rPr lang="en-GB" b="1" baseline="-30000" dirty="0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=x</a:t>
            </a:r>
            <a:r>
              <a:rPr lang="en-GB" b="1" baseline="-30000" dirty="0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) </a:t>
            </a:r>
            <a:r>
              <a:rPr lang="en-GB" b="1" dirty="0">
                <a:cs typeface="Times New Roman" charset="0"/>
              </a:rPr>
              <a:t>= </a:t>
            </a:r>
            <a:r>
              <a:rPr lang="en-GB" b="1" dirty="0" smtClean="0">
                <a:cs typeface="Times New Roman" charset="0"/>
              </a:rPr>
              <a:t>          = </a:t>
            </a:r>
            <a:r>
              <a:rPr lang="fr-FR" b="1" dirty="0" smtClean="0">
                <a:cs typeface="Times New Roman" charset="0"/>
              </a:rPr>
              <a:t>y</a:t>
            </a:r>
            <a:r>
              <a:rPr lang="fr-FR" b="1" baseline="-30000" dirty="0" smtClean="0">
                <a:cs typeface="Times New Roman" charset="0"/>
              </a:rPr>
              <a:t>i</a:t>
            </a:r>
            <a:r>
              <a:rPr lang="fr-FR" b="1" dirty="0">
                <a:cs typeface="Times New Roman" charset="0"/>
              </a:rPr>
              <a:t>- (</a:t>
            </a:r>
            <a:r>
              <a:rPr lang="fr-FR" b="1" dirty="0">
                <a:latin typeface="Symbol" charset="0"/>
                <a:cs typeface="Times New Roman" charset="0"/>
              </a:rPr>
              <a:t>a</a:t>
            </a:r>
            <a:r>
              <a:rPr lang="fr-FR" b="1" dirty="0">
                <a:cs typeface="Times New Roman" charset="0"/>
              </a:rPr>
              <a:t> + </a:t>
            </a:r>
            <a:r>
              <a:rPr lang="fr-FR" b="1" dirty="0" err="1">
                <a:latin typeface="Symbol" charset="0"/>
                <a:cs typeface="Times New Roman" charset="0"/>
              </a:rPr>
              <a:t>b.</a:t>
            </a:r>
            <a:r>
              <a:rPr lang="fr-FR" b="1" dirty="0" err="1">
                <a:cs typeface="Times New Roman" charset="0"/>
              </a:rPr>
              <a:t>x</a:t>
            </a:r>
            <a:r>
              <a:rPr lang="fr-FR" b="1" baseline="-30000" dirty="0" err="1">
                <a:cs typeface="Times New Roman" charset="0"/>
              </a:rPr>
              <a:t>i</a:t>
            </a:r>
            <a:r>
              <a:rPr lang="fr-FR" b="1" dirty="0">
                <a:cs typeface="Times New Roman" charset="0"/>
              </a:rPr>
              <a:t>)</a:t>
            </a:r>
            <a:endParaRPr lang="en-GB" dirty="0">
              <a:solidFill>
                <a:schemeClr val="accent2"/>
              </a:solidFill>
              <a:cs typeface="Times New Roman" charset="0"/>
            </a:endParaRPr>
          </a:p>
          <a:p>
            <a:pPr marL="0" indent="0" algn="just">
              <a:buNone/>
            </a:pPr>
            <a:endParaRPr lang="en-GB" dirty="0" smtClean="0">
              <a:cs typeface="Times New Roman" charset="0"/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640385"/>
              </p:ext>
            </p:extLst>
          </p:nvPr>
        </p:nvGraphicFramePr>
        <p:xfrm>
          <a:off x="4752567" y="4761217"/>
          <a:ext cx="677255" cy="371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32" name="…quation" r:id="rId4" imgW="393700" imgH="215900" progId="Equation.3">
                  <p:embed/>
                </p:oleObj>
              </mc:Choice>
              <mc:Fallback>
                <p:oleObj name="…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2567" y="4761217"/>
                        <a:ext cx="677255" cy="371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1158961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60521"/>
            <a:ext cx="7772400" cy="61873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Residuals: Properties and assumptions</a:t>
            </a:r>
            <a:endParaRPr lang="en-GB" sz="2800" dirty="0" smtClean="0">
              <a:solidFill>
                <a:srgbClr val="FF6600"/>
              </a:solidFill>
              <a:cs typeface="Times New Roman" charset="0"/>
            </a:endParaRPr>
          </a:p>
          <a:p>
            <a:pPr marL="0" indent="0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By taking the expected value of the previous expression, one notices that: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 algn="ctr">
              <a:buNone/>
            </a:pPr>
            <a:r>
              <a:rPr lang="en-GB" sz="2600" b="1" dirty="0" smtClean="0">
                <a:cs typeface="Times New Roman" charset="0"/>
              </a:rPr>
              <a:t>E</a:t>
            </a:r>
            <a:r>
              <a:rPr lang="en-GB" sz="2600" b="1" dirty="0" smtClean="0">
                <a:latin typeface="Symbol" charset="0"/>
                <a:cs typeface="Times New Roman" charset="0"/>
              </a:rPr>
              <a:t>(</a:t>
            </a:r>
            <a:r>
              <a:rPr lang="en-GB" sz="2600" b="1" dirty="0" err="1" smtClean="0">
                <a:latin typeface="Symbol" charset="0"/>
                <a:cs typeface="Times New Roman" charset="0"/>
              </a:rPr>
              <a:t>e</a:t>
            </a:r>
            <a:r>
              <a:rPr lang="en-GB" sz="2600" b="1" baseline="-30000" dirty="0" err="1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)=E[ </a:t>
            </a:r>
            <a:r>
              <a:rPr lang="en-GB" sz="2600" b="1" dirty="0" err="1" smtClean="0">
                <a:cs typeface="Times New Roman" charset="0"/>
              </a:rPr>
              <a:t>y</a:t>
            </a:r>
            <a:r>
              <a:rPr lang="en-GB" sz="2600" b="1" baseline="-30000" dirty="0" err="1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 – 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 ] = E(</a:t>
            </a:r>
            <a:r>
              <a:rPr lang="en-GB" sz="2600" b="1" dirty="0" err="1" smtClean="0">
                <a:cs typeface="Times New Roman" charset="0"/>
              </a:rPr>
              <a:t>y</a:t>
            </a:r>
            <a:r>
              <a:rPr lang="en-GB" sz="2600" b="1" baseline="-30000" dirty="0" err="1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 – E[E(Y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)]=E(Y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 )– 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)=0</a:t>
            </a:r>
            <a:br>
              <a:rPr lang="en-GB" sz="2600" b="1" dirty="0" smtClean="0">
                <a:cs typeface="Times New Roman" charset="0"/>
              </a:rPr>
            </a:br>
            <a:endParaRPr lang="en-GB" sz="26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  <a:sym typeface="Wingdings" charset="0"/>
              </a:rPr>
              <a:t></a:t>
            </a:r>
            <a:r>
              <a:rPr lang="en-GB" sz="2000" dirty="0" smtClean="0">
                <a:cs typeface="Times New Roman" charset="0"/>
              </a:rPr>
              <a:t> (</a:t>
            </a:r>
            <a:r>
              <a:rPr lang="en-GB" sz="2000" dirty="0" err="1" smtClean="0">
                <a:latin typeface="Symbol" charset="0"/>
                <a:cs typeface="Times New Roman" charset="0"/>
              </a:rPr>
              <a:t>e</a:t>
            </a:r>
            <a:r>
              <a:rPr lang="en-GB" sz="2000" b="1" baseline="-30000" dirty="0" err="1" smtClean="0">
                <a:cs typeface="Times New Roman" charset="0"/>
              </a:rPr>
              <a:t>i</a:t>
            </a:r>
            <a:r>
              <a:rPr lang="en-GB" sz="2000" dirty="0" smtClean="0">
                <a:cs typeface="Times New Roman" charset="0"/>
              </a:rPr>
              <a:t>) are null in expectation (“on average”).</a:t>
            </a:r>
          </a:p>
          <a:p>
            <a:pPr marL="0" indent="0">
              <a:buNone/>
            </a:pPr>
            <a:endParaRPr lang="en-GB" sz="2000" dirty="0" smtClean="0">
              <a:cs typeface="Times New Roman" charset="0"/>
            </a:endParaRPr>
          </a:p>
          <a:p>
            <a:pPr>
              <a:buFont typeface="Wingdings" charset="0"/>
              <a:buChar char="è"/>
            </a:pPr>
            <a:r>
              <a:rPr lang="en-GB" sz="2000" dirty="0" err="1" smtClean="0">
                <a:latin typeface="Symbol" charset="0"/>
                <a:cs typeface="Times New Roman" charset="0"/>
              </a:rPr>
              <a:t>e</a:t>
            </a:r>
            <a:r>
              <a:rPr lang="en-GB" sz="2000" b="1" baseline="-30000" dirty="0" err="1" smtClean="0">
                <a:cs typeface="Times New Roman" charset="0"/>
              </a:rPr>
              <a:t>i</a:t>
            </a:r>
            <a:r>
              <a:rPr lang="en-GB" sz="2000" b="1" baseline="-30000" dirty="0" smtClean="0">
                <a:cs typeface="Times New Roman" charset="0"/>
              </a:rPr>
              <a:t> </a:t>
            </a:r>
            <a:r>
              <a:rPr lang="en-GB" sz="2000" dirty="0" smtClean="0">
                <a:cs typeface="Times New Roman" charset="0"/>
              </a:rPr>
              <a:t> are also assumed to be independent</a:t>
            </a:r>
          </a:p>
          <a:p>
            <a:pPr>
              <a:buFont typeface="Wingdings" charset="0"/>
              <a:buChar char="è"/>
            </a:pPr>
            <a:endParaRPr lang="en-GB" sz="2000" dirty="0" smtClean="0">
              <a:cs typeface="Times New Roman" charset="0"/>
            </a:endParaRPr>
          </a:p>
          <a:p>
            <a:pPr>
              <a:buFont typeface="Wingdings" charset="0"/>
              <a:buChar char="è"/>
            </a:pPr>
            <a:r>
              <a:rPr lang="en-GB" sz="2000" dirty="0" smtClean="0">
                <a:cs typeface="Times New Roman" charset="0"/>
              </a:rPr>
              <a:t>And identically distributed (they should have the same variance)</a:t>
            </a:r>
          </a:p>
          <a:p>
            <a:pPr marL="0" indent="0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These assumptions are done by the approach used to estimate the model’s parameters </a:t>
            </a:r>
            <a:r>
              <a:rPr lang="en-GB" sz="2000" dirty="0" smtClean="0">
                <a:latin typeface="Symbol" panose="05050102010706020507" pitchFamily="18" charset="2"/>
                <a:cs typeface="Times New Roman" charset="0"/>
              </a:rPr>
              <a:t>a</a:t>
            </a:r>
            <a:r>
              <a:rPr lang="en-GB" sz="2000" dirty="0" smtClean="0">
                <a:cs typeface="Times New Roman" charset="0"/>
              </a:rPr>
              <a:t> and </a:t>
            </a:r>
            <a:r>
              <a:rPr lang="en-GB" sz="2000" dirty="0" smtClean="0">
                <a:latin typeface="Symbol" panose="05050102010706020507" pitchFamily="18" charset="2"/>
                <a:cs typeface="Times New Roman" charset="0"/>
              </a:rPr>
              <a:t>b</a:t>
            </a:r>
            <a:r>
              <a:rPr lang="en-GB" sz="2000" dirty="0" smtClean="0">
                <a:cs typeface="Times New Roman" charset="0"/>
              </a:rPr>
              <a:t> (the least square approach).</a:t>
            </a:r>
          </a:p>
          <a:p>
            <a:pPr marL="0" indent="0">
              <a:buNone/>
            </a:pPr>
            <a:r>
              <a:rPr lang="en-GB" sz="2000" dirty="0" smtClean="0"/>
              <a:t>Some of these approaches can be relaxed using alternative approaches to estimate the model’s parameters.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In practice, some of these assumptions are checked by plotting the model’s residuals as a function of one explanatory variable or of the predicted value of Y. </a:t>
            </a:r>
          </a:p>
          <a:p>
            <a:pPr marL="0" indent="0">
              <a:buNone/>
            </a:pPr>
            <a:endParaRPr lang="en-GB" sz="1700" dirty="0" smtClean="0"/>
          </a:p>
          <a:p>
            <a:pPr marL="0" indent="0">
              <a:buNone/>
            </a:pPr>
            <a:r>
              <a:rPr lang="en-GB" sz="1700" dirty="0" smtClean="0"/>
              <a:t>N.B.: Some authors recommend to plot Student’s residuals (</a:t>
            </a:r>
            <a:r>
              <a:rPr lang="en-GB" sz="1700" dirty="0" err="1" smtClean="0"/>
              <a:t>Armitage</a:t>
            </a:r>
            <a:r>
              <a:rPr lang="en-GB" sz="1700" dirty="0" smtClean="0"/>
              <a:t>, </a:t>
            </a:r>
            <a:r>
              <a:rPr lang="en-GB" sz="1700" i="1" dirty="0" smtClean="0"/>
              <a:t>Statistical Methods in Medical Research</a:t>
            </a:r>
            <a:r>
              <a:rPr lang="en-GB" sz="1700" dirty="0" smtClean="0"/>
              <a:t>, 2002)</a:t>
            </a:r>
            <a:endParaRPr lang="en-GB" sz="17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595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82" y="1253754"/>
            <a:ext cx="5889450" cy="47136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5886136"/>
            <a:ext cx="848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Here, the residual’s variance seems to increase with the predicted value of Y.</a:t>
            </a:r>
          </a:p>
          <a:p>
            <a:r>
              <a:rPr lang="en-GB" dirty="0" smtClean="0"/>
              <a:t>In this case, you should not trust too must the model’s estimate, but rather try to come out with another (better) model.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09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3 equivalent ways to write the simple linear regression model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99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i="1" dirty="0" smtClean="0">
                <a:cs typeface="Times New Roman" charset="0"/>
              </a:rPr>
              <a:t>The </a:t>
            </a:r>
            <a:r>
              <a:rPr lang="fr-FR" i="1" dirty="0" err="1" smtClean="0">
                <a:cs typeface="Times New Roman" charset="0"/>
              </a:rPr>
              <a:t>linear</a:t>
            </a:r>
            <a:r>
              <a:rPr lang="fr-FR" i="1" dirty="0" smtClean="0">
                <a:cs typeface="Times New Roman" charset="0"/>
              </a:rPr>
              <a:t> </a:t>
            </a:r>
            <a:r>
              <a:rPr lang="fr-FR" i="1" dirty="0" err="1" smtClean="0">
                <a:cs typeface="Times New Roman" charset="0"/>
              </a:rPr>
              <a:t>regression</a:t>
            </a:r>
            <a:r>
              <a:rPr lang="fr-FR" i="1" dirty="0" smtClean="0">
                <a:cs typeface="Times New Roman" charset="0"/>
              </a:rPr>
              <a:t> model</a:t>
            </a:r>
            <a:endParaRPr lang="en-GB" dirty="0">
              <a:cs typeface="Times New Roman" charset="0"/>
            </a:endParaRPr>
          </a:p>
          <a:p>
            <a:pPr marL="0" indent="0" algn="ctr">
              <a:buNone/>
            </a:pP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E(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Y/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X=x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) = </a:t>
            </a:r>
            <a:r>
              <a:rPr lang="en-GB" sz="2800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8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endParaRPr lang="en-GB" sz="2800" b="1" dirty="0" smtClean="0">
              <a:solidFill>
                <a:srgbClr val="FF6600"/>
              </a:solidFill>
              <a:cs typeface="Times New Roman" charset="0"/>
            </a:endParaRP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cs typeface="Times New Roman" charset="0"/>
            </a:endParaRPr>
          </a:p>
          <a:p>
            <a:pPr marL="0" indent="0">
              <a:buNone/>
            </a:pPr>
            <a:r>
              <a:rPr lang="en-GB" b="1" dirty="0" smtClean="0">
                <a:cs typeface="Times New Roman" charset="0"/>
              </a:rPr>
              <a:t>Can now be rewritten as:</a:t>
            </a: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Y = </a:t>
            </a:r>
            <a:r>
              <a:rPr lang="en-GB" sz="2800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8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e</a:t>
            </a: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latin typeface="Symbol" charset="2"/>
              <a:cs typeface="Symbol" charset="2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cs typeface="Times New Roman" charset="0"/>
              </a:rPr>
              <a:t>Or, if we include </a:t>
            </a:r>
            <a:r>
              <a:rPr lang="en-GB" b="1" dirty="0" err="1" smtClean="0">
                <a:solidFill>
                  <a:srgbClr val="000000"/>
                </a:solidFill>
                <a:cs typeface="Times New Roman" charset="0"/>
              </a:rPr>
              <a:t>i</a:t>
            </a:r>
            <a:r>
              <a:rPr lang="en-GB" b="1" dirty="0" smtClean="0">
                <a:solidFill>
                  <a:srgbClr val="000000"/>
                </a:solidFill>
                <a:cs typeface="Times New Roman" charset="0"/>
              </a:rPr>
              <a:t> to indicate the observation (</a:t>
            </a:r>
            <a:r>
              <a:rPr lang="en-GB" b="1" dirty="0" err="1" smtClean="0">
                <a:solidFill>
                  <a:srgbClr val="000000"/>
                </a:solidFill>
                <a:cs typeface="Times New Roman" charset="0"/>
              </a:rPr>
              <a:t>i</a:t>
            </a:r>
            <a:r>
              <a:rPr lang="en-GB" b="1" dirty="0" smtClean="0">
                <a:solidFill>
                  <a:srgbClr val="000000"/>
                </a:solidFill>
                <a:cs typeface="Times New Roman" charset="0"/>
              </a:rPr>
              <a:t>=1, …, n)</a:t>
            </a:r>
            <a:endParaRPr lang="en-GB" b="1" dirty="0">
              <a:solidFill>
                <a:srgbClr val="000000"/>
              </a:solidFill>
              <a:cs typeface="Times New Roman" charset="0"/>
            </a:endParaRP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Y</a:t>
            </a:r>
            <a:r>
              <a:rPr lang="en-GB" sz="2800" b="1" baseline="-25000" dirty="0" smtClean="0">
                <a:solidFill>
                  <a:srgbClr val="FF6600"/>
                </a:solidFill>
                <a:cs typeface="Times New Roman" charset="0"/>
              </a:rPr>
              <a:t>i  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= </a:t>
            </a:r>
            <a:r>
              <a:rPr lang="en-GB" sz="2800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8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2800" b="1" baseline="-25000" dirty="0" err="1" smtClean="0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2"/>
                <a:cs typeface="Symbol" charset="2"/>
              </a:rPr>
              <a:t>e</a:t>
            </a:r>
            <a:r>
              <a:rPr lang="en-GB" sz="2800" b="1" baseline="-25000" dirty="0" err="1">
                <a:solidFill>
                  <a:srgbClr val="FF6600"/>
                </a:solidFill>
                <a:cs typeface="Times New Roman" charset="0"/>
              </a:rPr>
              <a:t>i</a:t>
            </a:r>
            <a:endParaRPr lang="en-GB" sz="28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  <a:p>
            <a:pPr marL="0" indent="0" algn="ctr">
              <a:buNone/>
            </a:pPr>
            <a:endParaRPr lang="en-GB" dirty="0">
              <a:solidFill>
                <a:srgbClr val="FF6600"/>
              </a:solidFill>
              <a:latin typeface="Symbol" charset="2"/>
              <a:cs typeface="Symbol" charset="2"/>
            </a:endParaRPr>
          </a:p>
          <a:p>
            <a:pPr marL="0" indent="0" algn="ctr">
              <a:buNone/>
            </a:pPr>
            <a:endParaRPr lang="en-GB" dirty="0">
              <a:solidFill>
                <a:srgbClr val="FF6600"/>
              </a:solidFill>
              <a:cs typeface="Times New Roman" charset="0"/>
            </a:endParaRP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29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2480"/>
            <a:ext cx="8229600" cy="14176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II. </a:t>
            </a:r>
            <a:r>
              <a:rPr lang="fr-FR" b="1" dirty="0" err="1">
                <a:solidFill>
                  <a:schemeClr val="bg1"/>
                </a:solidFill>
                <a:cs typeface="Times New Roman" charset="0"/>
              </a:rPr>
              <a:t>Estimating</a:t>
            </a:r>
            <a:r>
              <a:rPr lang="fr-FR" b="1" dirty="0">
                <a:solidFill>
                  <a:schemeClr val="bg1"/>
                </a:solidFill>
                <a:cs typeface="Times New Roman" charset="0"/>
              </a:rPr>
              <a:t> the </a:t>
            </a:r>
            <a:r>
              <a:rPr lang="fr-FR" b="1" dirty="0" err="1">
                <a:solidFill>
                  <a:schemeClr val="bg1"/>
                </a:solidFill>
                <a:cs typeface="Times New Roman" charset="0"/>
              </a:rPr>
              <a:t>model’s</a:t>
            </a:r>
            <a:r>
              <a:rPr lang="fr-FR" b="1" dirty="0">
                <a:solidFill>
                  <a:schemeClr val="bg1"/>
                </a:solidFill>
                <a:cs typeface="Times New Roman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cs typeface="Times New Roman" charset="0"/>
              </a:rPr>
              <a:t>parameters</a:t>
            </a:r>
            <a:r>
              <a:rPr lang="fr-FR" b="1" dirty="0">
                <a:solidFill>
                  <a:schemeClr val="bg1"/>
                </a:solidFill>
                <a:cs typeface="Times New Roman" charset="0"/>
              </a:rPr>
              <a:t>: </a:t>
            </a:r>
            <a:br>
              <a:rPr lang="fr-FR" b="1" dirty="0">
                <a:solidFill>
                  <a:schemeClr val="bg1"/>
                </a:solidFill>
                <a:cs typeface="Times New Roman" charset="0"/>
              </a:rPr>
            </a:b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The </a:t>
            </a:r>
            <a:r>
              <a:rPr lang="fr-FR" b="1" i="1" dirty="0">
                <a:solidFill>
                  <a:schemeClr val="bg1"/>
                </a:solidFill>
                <a:cs typeface="Times New Roman" charset="0"/>
              </a:rPr>
              <a:t>L</a:t>
            </a:r>
            <a:r>
              <a:rPr lang="fr-FR" b="1" i="1" dirty="0" smtClean="0">
                <a:solidFill>
                  <a:schemeClr val="bg1"/>
                </a:solidFill>
                <a:cs typeface="Times New Roman" charset="0"/>
              </a:rPr>
              <a:t>east Squares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 (or OLS)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method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442" y="2482603"/>
            <a:ext cx="2032000" cy="254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432442" y="4965693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Handwriting - Dakota"/>
                <a:cs typeface="Handwriting - Dakota"/>
              </a:rPr>
              <a:t>Adrien</a:t>
            </a:r>
            <a:r>
              <a:rPr lang="en-GB" sz="1200" dirty="0" smtClean="0">
                <a:latin typeface="Handwriting - Dakota"/>
                <a:cs typeface="Handwriting - Dakota"/>
              </a:rPr>
              <a:t>-Marie Legendre (1752-1833)</a:t>
            </a:r>
            <a:endParaRPr lang="en-GB" sz="1200" dirty="0">
              <a:latin typeface="Handwriting - Dakota"/>
              <a:cs typeface="Handwriting - Dakota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1148" y="6134118"/>
            <a:ext cx="871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thelas Regular"/>
                <a:cs typeface="Athelas Regular"/>
              </a:rPr>
              <a:t>Advanced Regression </a:t>
            </a:r>
            <a:r>
              <a:rPr lang="en-GB" dirty="0" err="1">
                <a:latin typeface="Athelas Regular"/>
                <a:cs typeface="Athelas Regular"/>
              </a:rPr>
              <a:t>M</a:t>
            </a:r>
            <a:r>
              <a:rPr lang="en-GB" dirty="0" err="1" smtClean="0">
                <a:latin typeface="Athelas Regular"/>
                <a:cs typeface="Athelas Regular"/>
              </a:rPr>
              <a:t>odeling</a:t>
            </a:r>
            <a:r>
              <a:rPr lang="en-GB" dirty="0" smtClean="0">
                <a:latin typeface="Athelas Regular"/>
                <a:cs typeface="Athelas Regular"/>
              </a:rPr>
              <a:t> in Epidemiology and Clinical Research </a:t>
            </a:r>
            <a:r>
              <a:rPr lang="en-GB" dirty="0">
                <a:solidFill>
                  <a:srgbClr val="FF6600"/>
                </a:solidFill>
                <a:latin typeface="Athelas Regular"/>
                <a:cs typeface="Athelas Regular"/>
              </a:rPr>
              <a:t> </a:t>
            </a:r>
            <a:r>
              <a:rPr lang="en-GB" b="1" dirty="0" smtClean="0">
                <a:solidFill>
                  <a:srgbClr val="FF6600"/>
                </a:solidFill>
                <a:latin typeface="Athelas Regular"/>
                <a:cs typeface="Athelas Regular"/>
              </a:rPr>
              <a:t>(2)</a:t>
            </a:r>
            <a:endParaRPr lang="en-GB" b="1" dirty="0">
              <a:solidFill>
                <a:srgbClr val="FF6600"/>
              </a:solidFill>
              <a:latin typeface="Athelas Regular"/>
              <a:cs typeface="Athelas Regular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07532" y="5693689"/>
            <a:ext cx="50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linear regression model (</a:t>
            </a:r>
            <a:r>
              <a:rPr lang="en-GB" i="1" dirty="0" smtClean="0"/>
              <a:t>continued</a:t>
            </a:r>
            <a:r>
              <a:rPr lang="en-GB" dirty="0" smtClean="0"/>
              <a:t>)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599"/>
            <a:ext cx="8153400" cy="4782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cs typeface="Arial" charset="0"/>
              </a:rPr>
              <a:t>Assume X and Y have been assessed in N subjects.</a:t>
            </a:r>
          </a:p>
          <a:p>
            <a:pPr marL="0" indent="0">
              <a:buNone/>
            </a:pPr>
            <a:r>
              <a:rPr lang="en-GB" sz="2000" dirty="0" smtClean="0">
                <a:cs typeface="Arial" charset="0"/>
              </a:rPr>
              <a:t>We would like to fit a linear regression model to the data:</a:t>
            </a:r>
          </a:p>
          <a:p>
            <a:pPr marL="0" indent="0">
              <a:buNone/>
            </a:pPr>
            <a:endParaRPr lang="en-GB" sz="1400" dirty="0" smtClean="0">
              <a:cs typeface="Arial" charset="0"/>
            </a:endParaRPr>
          </a:p>
          <a:p>
            <a:pPr marL="0" indent="0" algn="ctr">
              <a:buNone/>
            </a:pPr>
            <a:r>
              <a:rPr lang="en-GB" sz="2000" b="1" dirty="0" smtClean="0">
                <a:cs typeface="Times New Roman" charset="0"/>
              </a:rPr>
              <a:t>E(Y</a:t>
            </a:r>
            <a:r>
              <a:rPr lang="en-GB" sz="2000" b="1" baseline="-25000" dirty="0" smtClean="0">
                <a:cs typeface="Arial" charset="0"/>
              </a:rPr>
              <a:t>i</a:t>
            </a:r>
            <a:r>
              <a:rPr lang="en-GB" sz="2000" b="1" dirty="0" smtClean="0">
                <a:cs typeface="Times New Roman" charset="0"/>
              </a:rPr>
              <a:t>/X</a:t>
            </a:r>
            <a:r>
              <a:rPr lang="en-GB" sz="2000" b="1" baseline="-25000" dirty="0" smtClean="0">
                <a:cs typeface="Arial" charset="0"/>
              </a:rPr>
              <a:t>i</a:t>
            </a:r>
            <a:r>
              <a:rPr lang="en-GB" sz="2000" b="1" dirty="0" smtClean="0">
                <a:cs typeface="Times New Roman" charset="0"/>
              </a:rPr>
              <a:t>=x</a:t>
            </a:r>
            <a:r>
              <a:rPr lang="en-GB" sz="2000" b="1" baseline="-25000" dirty="0" smtClean="0">
                <a:cs typeface="Arial" charset="0"/>
              </a:rPr>
              <a:t>i</a:t>
            </a:r>
            <a:r>
              <a:rPr lang="en-GB" sz="2000" b="1" dirty="0" smtClean="0">
                <a:cs typeface="Times New Roman" charset="0"/>
              </a:rPr>
              <a:t>)= </a:t>
            </a:r>
            <a:r>
              <a:rPr lang="en-GB" sz="2000" b="1" dirty="0" smtClean="0">
                <a:latin typeface="Symbol" charset="0"/>
                <a:cs typeface="Times New Roman" charset="0"/>
              </a:rPr>
              <a:t>a</a:t>
            </a:r>
            <a:r>
              <a:rPr lang="en-GB" sz="2000" b="1" dirty="0" smtClean="0">
                <a:cs typeface="Times New Roman" charset="0"/>
              </a:rPr>
              <a:t> + </a:t>
            </a:r>
            <a:r>
              <a:rPr lang="en-GB" sz="2000" b="1" dirty="0" err="1" smtClean="0">
                <a:latin typeface="Symbol" charset="0"/>
                <a:cs typeface="Times New Roman" charset="0"/>
              </a:rPr>
              <a:t>b.</a:t>
            </a:r>
            <a:r>
              <a:rPr lang="en-GB" sz="2000" b="1" dirty="0" err="1" smtClean="0">
                <a:cs typeface="Times New Roman" charset="0"/>
              </a:rPr>
              <a:t>x</a:t>
            </a:r>
            <a:r>
              <a:rPr lang="en-GB" sz="2000" b="1" baseline="-25000" dirty="0" err="1" smtClean="0">
                <a:cs typeface="Arial" charset="0"/>
              </a:rPr>
              <a:t>i</a:t>
            </a:r>
            <a:endParaRPr lang="en-GB" sz="20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  <a:endParaRPr lang="en-GB" sz="1400" b="1" dirty="0" smtClean="0">
              <a:cs typeface="Arial" charset="0"/>
            </a:endParaRPr>
          </a:p>
          <a:p>
            <a:pPr marL="0" indent="0">
              <a:buNone/>
            </a:pPr>
            <a:endParaRPr lang="en-GB" sz="2000" i="1" dirty="0" smtClean="0">
              <a:cs typeface="Arial" charset="0"/>
            </a:endParaRPr>
          </a:p>
          <a:p>
            <a:pPr marL="0" indent="0">
              <a:buNone/>
            </a:pPr>
            <a:r>
              <a:rPr lang="en-GB" sz="2000" i="1" dirty="0" smtClean="0">
                <a:cs typeface="Arial" charset="0"/>
              </a:rPr>
              <a:t>How can </a:t>
            </a:r>
            <a:r>
              <a:rPr lang="en-GB" sz="2000" i="1" dirty="0" smtClean="0">
                <a:latin typeface="Symbol" charset="2"/>
                <a:cs typeface="Symbol" charset="2"/>
              </a:rPr>
              <a:t>a</a:t>
            </a:r>
            <a:r>
              <a:rPr lang="en-GB" sz="2000" i="1" dirty="0" smtClean="0">
                <a:cs typeface="Arial" charset="0"/>
              </a:rPr>
              <a:t> and </a:t>
            </a:r>
            <a:r>
              <a:rPr lang="en-GB" sz="2000" i="1" dirty="0" smtClean="0">
                <a:latin typeface="Symbol" charset="2"/>
                <a:cs typeface="Symbol" charset="2"/>
              </a:rPr>
              <a:t>b</a:t>
            </a:r>
            <a:r>
              <a:rPr lang="en-GB" sz="2000" i="1" dirty="0" smtClean="0">
                <a:cs typeface="Arial" charset="0"/>
              </a:rPr>
              <a:t> be estimated (i.e., how do we “draw” the “best” regression line?)</a:t>
            </a:r>
          </a:p>
          <a:p>
            <a:pPr marL="0" indent="0">
              <a:buNone/>
            </a:pPr>
            <a:endParaRPr lang="en-GB" sz="2000" i="1" dirty="0" smtClean="0">
              <a:cs typeface="Arial" charset="0"/>
            </a:endParaRPr>
          </a:p>
          <a:p>
            <a:pPr marL="0" indent="0">
              <a:buNone/>
            </a:pPr>
            <a:r>
              <a:rPr lang="en-GB" dirty="0" smtClean="0">
                <a:cs typeface="Arial" charset="0"/>
              </a:rPr>
              <a:t>One commonly used approach is the </a:t>
            </a:r>
            <a:r>
              <a:rPr lang="en-GB" b="1" dirty="0" smtClean="0">
                <a:cs typeface="Arial" charset="0"/>
              </a:rPr>
              <a:t>least squares (or Ordinary Least Squares, OLS) method</a:t>
            </a:r>
            <a:r>
              <a:rPr lang="en-GB" dirty="0" smtClean="0">
                <a:cs typeface="Arial" charset="0"/>
              </a:rPr>
              <a:t>:</a:t>
            </a:r>
            <a:r>
              <a:rPr lang="en-GB" dirty="0" smtClean="0">
                <a:cs typeface="Times New Roman" charset="0"/>
              </a:rPr>
              <a:t> </a:t>
            </a:r>
          </a:p>
          <a:p>
            <a:pPr marL="0" indent="0">
              <a:buNone/>
            </a:pPr>
            <a:r>
              <a:rPr lang="en-GB" dirty="0" smtClean="0">
                <a:cs typeface="Arial" charset="0"/>
              </a:rPr>
              <a:t>It consists in choosing the values of </a:t>
            </a:r>
            <a:r>
              <a:rPr lang="en-GB" i="1" dirty="0" smtClean="0">
                <a:latin typeface="Symbol" charset="2"/>
                <a:cs typeface="Symbol" charset="2"/>
              </a:rPr>
              <a:t>a</a:t>
            </a:r>
            <a:r>
              <a:rPr lang="en-GB" i="1" dirty="0" smtClean="0">
                <a:cs typeface="Arial" charset="0"/>
              </a:rPr>
              <a:t> and </a:t>
            </a:r>
            <a:r>
              <a:rPr lang="en-GB" i="1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>
                <a:cs typeface="Arial" charset="0"/>
              </a:rPr>
              <a:t> that minimise the sum of the square values of the residuals of all observations.</a:t>
            </a:r>
            <a:endParaRPr lang="en-GB" dirty="0">
              <a:cs typeface="Times New Roman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795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8" name="Freeform 18"/>
          <p:cNvSpPr>
            <a:spLocks/>
          </p:cNvSpPr>
          <p:nvPr/>
        </p:nvSpPr>
        <p:spPr bwMode="auto">
          <a:xfrm>
            <a:off x="2024063" y="4002088"/>
            <a:ext cx="1587" cy="479425"/>
          </a:xfrm>
          <a:custGeom>
            <a:avLst/>
            <a:gdLst>
              <a:gd name="T0" fmla="*/ 0 w 1"/>
              <a:gd name="T1" fmla="*/ 0 h 302"/>
              <a:gd name="T2" fmla="*/ 0 w 1"/>
              <a:gd name="T3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302">
                <a:moveTo>
                  <a:pt x="0" y="0"/>
                </a:moveTo>
                <a:lnTo>
                  <a:pt x="0" y="30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1524000" y="16764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1295400" y="472440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 flipV="1">
            <a:off x="1828800" y="2819400"/>
            <a:ext cx="3352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198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220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2971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3352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3429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733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4191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4343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48768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9" name="Freeform 19"/>
          <p:cNvSpPr>
            <a:spLocks/>
          </p:cNvSpPr>
          <p:nvPr/>
        </p:nvSpPr>
        <p:spPr bwMode="auto">
          <a:xfrm>
            <a:off x="2247900" y="4181475"/>
            <a:ext cx="1588" cy="195263"/>
          </a:xfrm>
          <a:custGeom>
            <a:avLst/>
            <a:gdLst>
              <a:gd name="T0" fmla="*/ 0 w 1"/>
              <a:gd name="T1" fmla="*/ 0 h 123"/>
              <a:gd name="T2" fmla="*/ 0 w 1"/>
              <a:gd name="T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23">
                <a:moveTo>
                  <a:pt x="0" y="0"/>
                </a:moveTo>
                <a:lnTo>
                  <a:pt x="0" y="12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0" name="Freeform 20"/>
          <p:cNvSpPr>
            <a:spLocks/>
          </p:cNvSpPr>
          <p:nvPr/>
        </p:nvSpPr>
        <p:spPr bwMode="auto">
          <a:xfrm>
            <a:off x="3013075" y="3957638"/>
            <a:ext cx="1588" cy="209550"/>
          </a:xfrm>
          <a:custGeom>
            <a:avLst/>
            <a:gdLst>
              <a:gd name="T0" fmla="*/ 0 w 1"/>
              <a:gd name="T1" fmla="*/ 0 h 132"/>
              <a:gd name="T2" fmla="*/ 0 w 1"/>
              <a:gd name="T3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2">
                <a:moveTo>
                  <a:pt x="0" y="0"/>
                </a:moveTo>
                <a:lnTo>
                  <a:pt x="0" y="1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5410200" y="2819400"/>
            <a:ext cx="266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latin typeface="Arial" charset="0"/>
              </a:rPr>
              <a:t>1 p</a:t>
            </a:r>
            <a:r>
              <a:rPr lang="fr-FR" sz="1800" dirty="0" smtClean="0">
                <a:latin typeface="Arial" charset="0"/>
              </a:rPr>
              <a:t>ossible </a:t>
            </a:r>
            <a:r>
              <a:rPr lang="fr-FR" sz="1800" dirty="0" err="1" smtClean="0">
                <a:latin typeface="Arial" charset="0"/>
              </a:rPr>
              <a:t>regression</a:t>
            </a:r>
            <a:r>
              <a:rPr lang="fr-FR" sz="1800" dirty="0" smtClean="0">
                <a:latin typeface="Arial" charset="0"/>
              </a:rPr>
              <a:t> line</a:t>
            </a:r>
            <a:endParaRPr lang="en-GB" sz="1800" dirty="0">
              <a:latin typeface="Arial" charset="0"/>
            </a:endParaRPr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H="1" flipV="1">
            <a:off x="5029200" y="28956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3" name="Freeform 23"/>
          <p:cNvSpPr>
            <a:spLocks/>
          </p:cNvSpPr>
          <p:nvPr/>
        </p:nvSpPr>
        <p:spPr bwMode="auto">
          <a:xfrm>
            <a:off x="3462338" y="3417888"/>
            <a:ext cx="1587" cy="300037"/>
          </a:xfrm>
          <a:custGeom>
            <a:avLst/>
            <a:gdLst>
              <a:gd name="T0" fmla="*/ 0 w 1"/>
              <a:gd name="T1" fmla="*/ 0 h 189"/>
              <a:gd name="T2" fmla="*/ 0 w 1"/>
              <a:gd name="T3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89">
                <a:moveTo>
                  <a:pt x="0" y="0"/>
                </a:moveTo>
                <a:lnTo>
                  <a:pt x="0" y="18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4" name="Freeform 24"/>
          <p:cNvSpPr>
            <a:spLocks/>
          </p:cNvSpPr>
          <p:nvPr/>
        </p:nvSpPr>
        <p:spPr bwMode="auto">
          <a:xfrm>
            <a:off x="4692650" y="3057525"/>
            <a:ext cx="1588" cy="704850"/>
          </a:xfrm>
          <a:custGeom>
            <a:avLst/>
            <a:gdLst>
              <a:gd name="T0" fmla="*/ 0 w 1"/>
              <a:gd name="T1" fmla="*/ 0 h 444"/>
              <a:gd name="T2" fmla="*/ 0 w 1"/>
              <a:gd name="T3" fmla="*/ 444 h 4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44">
                <a:moveTo>
                  <a:pt x="0" y="0"/>
                </a:moveTo>
                <a:lnTo>
                  <a:pt x="0" y="44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4916488" y="2112963"/>
            <a:ext cx="1587" cy="839787"/>
          </a:xfrm>
          <a:custGeom>
            <a:avLst/>
            <a:gdLst>
              <a:gd name="T0" fmla="*/ 0 w 1"/>
              <a:gd name="T1" fmla="*/ 0 h 529"/>
              <a:gd name="T2" fmla="*/ 0 w 1"/>
              <a:gd name="T3" fmla="*/ 529 h 5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529">
                <a:moveTo>
                  <a:pt x="0" y="0"/>
                </a:moveTo>
                <a:lnTo>
                  <a:pt x="0" y="52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>
            <a:off x="4376738" y="2998788"/>
            <a:ext cx="1587" cy="239712"/>
          </a:xfrm>
          <a:custGeom>
            <a:avLst/>
            <a:gdLst>
              <a:gd name="T0" fmla="*/ 0 w 1"/>
              <a:gd name="T1" fmla="*/ 0 h 151"/>
              <a:gd name="T2" fmla="*/ 0 w 1"/>
              <a:gd name="T3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51">
                <a:moveTo>
                  <a:pt x="0" y="0"/>
                </a:moveTo>
                <a:lnTo>
                  <a:pt x="0" y="15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7" name="Freeform 27"/>
          <p:cNvSpPr>
            <a:spLocks/>
          </p:cNvSpPr>
          <p:nvPr/>
        </p:nvSpPr>
        <p:spPr bwMode="auto">
          <a:xfrm>
            <a:off x="4241800" y="3327400"/>
            <a:ext cx="1588" cy="150813"/>
          </a:xfrm>
          <a:custGeom>
            <a:avLst/>
            <a:gdLst>
              <a:gd name="T0" fmla="*/ 0 w 1"/>
              <a:gd name="T1" fmla="*/ 0 h 95"/>
              <a:gd name="T2" fmla="*/ 0 w 1"/>
              <a:gd name="T3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5">
                <a:moveTo>
                  <a:pt x="0" y="0"/>
                </a:moveTo>
                <a:lnTo>
                  <a:pt x="0" y="9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6705600" y="4572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Arial" charset="0"/>
              </a:rPr>
              <a:t>X</a:t>
            </a:r>
            <a:endParaRPr lang="en-GB">
              <a:latin typeface="Arial" charset="0"/>
            </a:endParaRP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914400" y="16002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>
                <a:latin typeface="Arial" charset="0"/>
              </a:rPr>
              <a:t>Y</a:t>
            </a:r>
            <a:endParaRPr lang="en-GB">
              <a:latin typeface="Arial" charset="0"/>
            </a:endParaRPr>
          </a:p>
        </p:txBody>
      </p:sp>
      <p:graphicFrame>
        <p:nvGraphicFramePr>
          <p:cNvPr id="3075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588138"/>
              </p:ext>
            </p:extLst>
          </p:nvPr>
        </p:nvGraphicFramePr>
        <p:xfrm>
          <a:off x="3238500" y="5219700"/>
          <a:ext cx="1549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Équation" r:id="rId4" imgW="1549400" imgH="736600" progId="Equation.3">
                  <p:embed/>
                </p:oleObj>
              </mc:Choice>
              <mc:Fallback>
                <p:oleObj name="Équation" r:id="rId4" imgW="1549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5219700"/>
                        <a:ext cx="1549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3" name="Object 33"/>
          <p:cNvGraphicFramePr>
            <a:graphicFrameLocks noChangeAspect="1"/>
          </p:cNvGraphicFramePr>
          <p:nvPr/>
        </p:nvGraphicFramePr>
        <p:xfrm>
          <a:off x="5014913" y="1860550"/>
          <a:ext cx="2428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Équation" r:id="rId6" imgW="203040" imgH="291960" progId="Equation.3">
                  <p:embed/>
                </p:oleObj>
              </mc:Choice>
              <mc:Fallback>
                <p:oleObj name="Équation" r:id="rId6" imgW="2030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860550"/>
                        <a:ext cx="24288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971550" y="5876925"/>
            <a:ext cx="6337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Arial" charset="0"/>
              </a:rPr>
              <a:t>SS: sum of squares</a:t>
            </a:r>
            <a:endParaRPr lang="en-US" sz="2000" dirty="0">
              <a:latin typeface="Arial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4927100" y="2230833"/>
            <a:ext cx="533400" cy="45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0" bIns="0"/>
          <a:lstStyle/>
          <a:p>
            <a:pPr eaLnBrk="0" hangingPunct="0"/>
            <a:r>
              <a:rPr lang="fr-FR" sz="2000" b="1" dirty="0" err="1">
                <a:solidFill>
                  <a:srgbClr val="4F81BD"/>
                </a:solidFill>
                <a:latin typeface="Symbol" charset="0"/>
              </a:rPr>
              <a:t>e</a:t>
            </a:r>
            <a:r>
              <a:rPr lang="fr-FR" sz="2000" b="1" baseline="-25000" dirty="0" err="1">
                <a:solidFill>
                  <a:srgbClr val="4F81BD"/>
                </a:solidFill>
                <a:latin typeface="Arial" charset="0"/>
              </a:rPr>
              <a:t>i</a:t>
            </a:r>
            <a:endParaRPr lang="fr-FR" sz="2000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flipV="1">
            <a:off x="1828800" y="2540218"/>
            <a:ext cx="3429000" cy="964981"/>
          </a:xfrm>
          <a:prstGeom prst="line">
            <a:avLst/>
          </a:prstGeom>
          <a:noFill/>
          <a:ln w="28575" cmpd="sng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791200" y="1907667"/>
            <a:ext cx="2667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rgbClr val="FF6600"/>
                </a:solidFill>
                <a:latin typeface="Arial" charset="0"/>
              </a:rPr>
              <a:t>Another</a:t>
            </a:r>
            <a:r>
              <a:rPr lang="fr-FR" dirty="0" smtClean="0">
                <a:solidFill>
                  <a:srgbClr val="FF6600"/>
                </a:solidFill>
                <a:latin typeface="Arial" charset="0"/>
              </a:rPr>
              <a:t> p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ossible 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regression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line (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with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a 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higher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sum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of squares)</a:t>
            </a:r>
            <a:endParaRPr lang="en-GB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 flipH="1">
            <a:off x="5257800" y="2136266"/>
            <a:ext cx="533400" cy="417731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27062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478363" y="2715644"/>
            <a:ext cx="4343400" cy="2857500"/>
            <a:chOff x="8396" y="4022"/>
            <a:chExt cx="6840" cy="4500"/>
          </a:xfrm>
        </p:grpSpPr>
        <p:sp>
          <p:nvSpPr>
            <p:cNvPr id="5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/>
          </p:nvSpPr>
          <p:spPr bwMode="auto">
            <a:xfrm>
              <a:off x="10196" y="4858"/>
              <a:ext cx="2449" cy="0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31"/>
            <p:cNvSpPr>
              <a:spLocks noChangeShapeType="1"/>
            </p:cNvSpPr>
            <p:nvPr/>
          </p:nvSpPr>
          <p:spPr bwMode="auto">
            <a:xfrm flipH="1">
              <a:off x="10196" y="5462"/>
              <a:ext cx="11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2371533" y="2435372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5918623" y="5194633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X</a:t>
            </a:r>
            <a:endParaRPr lang="en-US" sz="1800" dirty="0"/>
          </a:p>
        </p:txBody>
      </p:sp>
      <p:sp>
        <p:nvSpPr>
          <p:cNvPr id="14" name="Forme libre 13"/>
          <p:cNvSpPr/>
          <p:nvPr/>
        </p:nvSpPr>
        <p:spPr>
          <a:xfrm>
            <a:off x="3810124" y="2940468"/>
            <a:ext cx="2718125" cy="741952"/>
          </a:xfrm>
          <a:custGeom>
            <a:avLst/>
            <a:gdLst>
              <a:gd name="connsiteX0" fmla="*/ 0 w 2718125"/>
              <a:gd name="connsiteY0" fmla="*/ 418795 h 741952"/>
              <a:gd name="connsiteX1" fmla="*/ 213651 w 2718125"/>
              <a:gd name="connsiteY1" fmla="*/ 715549 h 741952"/>
              <a:gd name="connsiteX2" fmla="*/ 367956 w 2718125"/>
              <a:gd name="connsiteY2" fmla="*/ 727419 h 741952"/>
              <a:gd name="connsiteX3" fmla="*/ 545999 w 2718125"/>
              <a:gd name="connsiteY3" fmla="*/ 715549 h 741952"/>
              <a:gd name="connsiteX4" fmla="*/ 1151345 w 2718125"/>
              <a:gd name="connsiteY4" fmla="*/ 549367 h 741952"/>
              <a:gd name="connsiteX5" fmla="*/ 1364997 w 2718125"/>
              <a:gd name="connsiteY5" fmla="*/ 347574 h 741952"/>
              <a:gd name="connsiteX6" fmla="*/ 1768562 w 2718125"/>
              <a:gd name="connsiteY6" fmla="*/ 27079 h 741952"/>
              <a:gd name="connsiteX7" fmla="*/ 2089039 w 2718125"/>
              <a:gd name="connsiteY7" fmla="*/ 98300 h 741952"/>
              <a:gd name="connsiteX8" fmla="*/ 2718125 w 2718125"/>
              <a:gd name="connsiteY8" fmla="*/ 739290 h 74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8125" h="741952">
                <a:moveTo>
                  <a:pt x="0" y="418795"/>
                </a:moveTo>
                <a:cubicBezTo>
                  <a:pt x="76162" y="541453"/>
                  <a:pt x="152325" y="664112"/>
                  <a:pt x="213651" y="715549"/>
                </a:cubicBezTo>
                <a:cubicBezTo>
                  <a:pt x="274977" y="766986"/>
                  <a:pt x="312565" y="727419"/>
                  <a:pt x="367956" y="727419"/>
                </a:cubicBezTo>
                <a:cubicBezTo>
                  <a:pt x="423347" y="727419"/>
                  <a:pt x="415434" y="745224"/>
                  <a:pt x="545999" y="715549"/>
                </a:cubicBezTo>
                <a:cubicBezTo>
                  <a:pt x="676564" y="685874"/>
                  <a:pt x="1014845" y="610696"/>
                  <a:pt x="1151345" y="549367"/>
                </a:cubicBezTo>
                <a:cubicBezTo>
                  <a:pt x="1287845" y="488038"/>
                  <a:pt x="1262128" y="434622"/>
                  <a:pt x="1364997" y="347574"/>
                </a:cubicBezTo>
                <a:cubicBezTo>
                  <a:pt x="1467866" y="260526"/>
                  <a:pt x="1647888" y="68625"/>
                  <a:pt x="1768562" y="27079"/>
                </a:cubicBezTo>
                <a:cubicBezTo>
                  <a:pt x="1889236" y="-14467"/>
                  <a:pt x="1930779" y="-20402"/>
                  <a:pt x="2089039" y="98300"/>
                </a:cubicBezTo>
                <a:cubicBezTo>
                  <a:pt x="2247299" y="217002"/>
                  <a:pt x="2718125" y="739290"/>
                  <a:pt x="2718125" y="73929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2310295" y="3063733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E(Y/X=x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2308385" y="3394183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E(Y/X=x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4949599" y="5120337"/>
            <a:ext cx="47181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x</a:t>
            </a:r>
            <a:r>
              <a:rPr lang="en-US" sz="1800" baseline="-25000" dirty="0" smtClean="0"/>
              <a:t>2</a:t>
            </a:r>
            <a:endParaRPr lang="en-US" sz="1800" dirty="0"/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4097924" y="5166477"/>
            <a:ext cx="47181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x</a:t>
            </a:r>
            <a:r>
              <a:rPr lang="en-US" sz="1800" baseline="-25000" dirty="0" smtClean="0"/>
              <a:t>1</a:t>
            </a:r>
            <a:endParaRPr lang="en-US" sz="1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22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645528"/>
              </p:ext>
            </p:extLst>
          </p:nvPr>
        </p:nvGraphicFramePr>
        <p:xfrm>
          <a:off x="3076173" y="5160798"/>
          <a:ext cx="29511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2" name="Équation" r:id="rId4" imgW="1333500" imgH="419100" progId="Equation.3">
                  <p:embed/>
                </p:oleObj>
              </mc:Choice>
              <mc:Fallback>
                <p:oleObj name="Équation" r:id="rId4" imgW="1333500" imgH="41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173" y="5160798"/>
                        <a:ext cx="29511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457201" y="4454445"/>
            <a:ext cx="718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Equivalently,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dirty="0" smtClean="0"/>
              <a:t> also corresponds to:</a:t>
            </a:r>
            <a:endParaRPr lang="en-GB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7201" y="1417638"/>
            <a:ext cx="852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It can be shown that the OLS estimate of the parameter(s)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dirty="0" smtClean="0"/>
              <a:t> equals</a:t>
            </a:r>
            <a:endParaRPr lang="en-GB" sz="2400" dirty="0"/>
          </a:p>
        </p:txBody>
      </p:sp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72024"/>
              </p:ext>
            </p:extLst>
          </p:nvPr>
        </p:nvGraphicFramePr>
        <p:xfrm>
          <a:off x="3298248" y="2341563"/>
          <a:ext cx="25384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3" name="Équation" r:id="rId6" imgW="1143000" imgH="304800" progId="Equation.3">
                  <p:embed/>
                </p:oleObj>
              </mc:Choice>
              <mc:Fallback>
                <p:oleObj name="Équation" r:id="rId6" imgW="1143000" imgH="304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248" y="2341563"/>
                        <a:ext cx="2538413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39455" y="3278909"/>
            <a:ext cx="544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Where X is the vector of covariates, </a:t>
            </a:r>
          </a:p>
          <a:p>
            <a:r>
              <a:rPr lang="en-GB" dirty="0" smtClean="0"/>
              <a:t>X</a:t>
            </a:r>
            <a:r>
              <a:rPr lang="en-GB" baseline="30000" dirty="0" smtClean="0"/>
              <a:t>T</a:t>
            </a:r>
            <a:r>
              <a:rPr lang="en-GB" dirty="0" smtClean="0"/>
              <a:t> its transposed matrix</a:t>
            </a:r>
          </a:p>
          <a:p>
            <a:r>
              <a:rPr lang="en-GB" dirty="0" smtClean="0"/>
              <a:t>And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the vector of the estimated parameters</a:t>
            </a:r>
            <a:endParaRPr lang="en-GB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2621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R</a:t>
            </a:r>
            <a:r>
              <a:rPr lang="en-GB" baseline="30000" dirty="0" smtClean="0">
                <a:solidFill>
                  <a:schemeClr val="accent1"/>
                </a:solidFill>
              </a:rPr>
              <a:t>2</a:t>
            </a:r>
            <a:r>
              <a:rPr lang="en-GB" dirty="0" smtClean="0">
                <a:solidFill>
                  <a:schemeClr val="accent1"/>
                </a:solidFill>
              </a:rPr>
              <a:t> quantifies the proportion of the variability in Y explained by the model</a:t>
            </a:r>
            <a:endParaRPr lang="en-GB" baseline="30000" dirty="0">
              <a:solidFill>
                <a:schemeClr val="accent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85800" y="16764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457200" y="4724400"/>
            <a:ext cx="371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90600" y="2819400"/>
            <a:ext cx="3352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143000" y="429110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371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3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1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59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12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895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3352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505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810000" y="3225806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038600" y="283433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409700" y="4181475"/>
            <a:ext cx="1588" cy="195263"/>
          </a:xfrm>
          <a:custGeom>
            <a:avLst/>
            <a:gdLst>
              <a:gd name="T0" fmla="*/ 0 w 1"/>
              <a:gd name="T1" fmla="*/ 0 h 123"/>
              <a:gd name="T2" fmla="*/ 0 w 1"/>
              <a:gd name="T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23">
                <a:moveTo>
                  <a:pt x="0" y="0"/>
                </a:moveTo>
                <a:lnTo>
                  <a:pt x="0" y="12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2174875" y="3957638"/>
            <a:ext cx="1588" cy="209550"/>
          </a:xfrm>
          <a:custGeom>
            <a:avLst/>
            <a:gdLst>
              <a:gd name="T0" fmla="*/ 0 w 1"/>
              <a:gd name="T1" fmla="*/ 0 h 132"/>
              <a:gd name="T2" fmla="*/ 0 w 1"/>
              <a:gd name="T3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2">
                <a:moveTo>
                  <a:pt x="0" y="0"/>
                </a:moveTo>
                <a:lnTo>
                  <a:pt x="0" y="1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2624138" y="3417888"/>
            <a:ext cx="1587" cy="300037"/>
          </a:xfrm>
          <a:custGeom>
            <a:avLst/>
            <a:gdLst>
              <a:gd name="T0" fmla="*/ 0 w 1"/>
              <a:gd name="T1" fmla="*/ 0 h 189"/>
              <a:gd name="T2" fmla="*/ 0 w 1"/>
              <a:gd name="T3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89">
                <a:moveTo>
                  <a:pt x="0" y="0"/>
                </a:moveTo>
                <a:lnTo>
                  <a:pt x="0" y="18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" name="Freeform 26"/>
          <p:cNvSpPr>
            <a:spLocks/>
          </p:cNvSpPr>
          <p:nvPr/>
        </p:nvSpPr>
        <p:spPr bwMode="auto">
          <a:xfrm>
            <a:off x="3538538" y="2998788"/>
            <a:ext cx="1587" cy="239712"/>
          </a:xfrm>
          <a:custGeom>
            <a:avLst/>
            <a:gdLst>
              <a:gd name="T0" fmla="*/ 0 w 1"/>
              <a:gd name="T1" fmla="*/ 0 h 151"/>
              <a:gd name="T2" fmla="*/ 0 w 1"/>
              <a:gd name="T3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51">
                <a:moveTo>
                  <a:pt x="0" y="0"/>
                </a:moveTo>
                <a:lnTo>
                  <a:pt x="0" y="15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3403600" y="3327400"/>
            <a:ext cx="1588" cy="150813"/>
          </a:xfrm>
          <a:custGeom>
            <a:avLst/>
            <a:gdLst>
              <a:gd name="T0" fmla="*/ 0 w 1"/>
              <a:gd name="T1" fmla="*/ 0 h 95"/>
              <a:gd name="T2" fmla="*/ 0 w 1"/>
              <a:gd name="T3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5">
                <a:moveTo>
                  <a:pt x="0" y="0"/>
                </a:moveTo>
                <a:lnTo>
                  <a:pt x="0" y="9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4079875" y="4800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latin typeface="Arial" charset="0"/>
              </a:rPr>
              <a:t>X</a:t>
            </a:r>
            <a:endParaRPr lang="en-GB" dirty="0">
              <a:latin typeface="Arial" charset="0"/>
            </a:endParaRP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76200" y="16002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>
                <a:latin typeface="Arial" charset="0"/>
              </a:rPr>
              <a:t>Y</a:t>
            </a:r>
            <a:endParaRPr lang="en-GB">
              <a:latin typeface="Arial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673412" y="1658474"/>
            <a:ext cx="993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High R</a:t>
            </a:r>
            <a:r>
              <a:rPr lang="en-GB" baseline="30000" dirty="0" smtClean="0"/>
              <a:t>2</a:t>
            </a:r>
          </a:p>
          <a:p>
            <a:endParaRPr lang="en-GB" baseline="30000" dirty="0"/>
          </a:p>
        </p:txBody>
      </p:sp>
      <p:sp>
        <p:nvSpPr>
          <p:cNvPr id="34" name="Ellipse 33"/>
          <p:cNvSpPr/>
          <p:nvPr/>
        </p:nvSpPr>
        <p:spPr>
          <a:xfrm rot="20117278">
            <a:off x="855447" y="3429346"/>
            <a:ext cx="3657600" cy="4191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4570632" y="1676399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" name="Line 4"/>
          <p:cNvSpPr>
            <a:spLocks noChangeShapeType="1"/>
          </p:cNvSpPr>
          <p:nvPr/>
        </p:nvSpPr>
        <p:spPr bwMode="auto">
          <a:xfrm>
            <a:off x="4342032" y="4724399"/>
            <a:ext cx="371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flipV="1">
            <a:off x="4875432" y="2819399"/>
            <a:ext cx="3352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5027832" y="429110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6" name="Oval 7"/>
          <p:cNvSpPr>
            <a:spLocks noChangeArrowheads="1"/>
          </p:cNvSpPr>
          <p:nvPr/>
        </p:nvSpPr>
        <p:spPr bwMode="auto">
          <a:xfrm>
            <a:off x="5269017" y="3543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Oval 8"/>
          <p:cNvSpPr>
            <a:spLocks noChangeArrowheads="1"/>
          </p:cNvSpPr>
          <p:nvPr/>
        </p:nvSpPr>
        <p:spPr bwMode="auto">
          <a:xfrm>
            <a:off x="6018432" y="44957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6399432" y="37337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9" name="Oval 10"/>
          <p:cNvSpPr>
            <a:spLocks noChangeArrowheads="1"/>
          </p:cNvSpPr>
          <p:nvPr/>
        </p:nvSpPr>
        <p:spPr bwMode="auto">
          <a:xfrm>
            <a:off x="6510557" y="2707006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7009032" y="33527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6780432" y="35813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7237632" y="3771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" name="Oval 14"/>
          <p:cNvSpPr>
            <a:spLocks noChangeArrowheads="1"/>
          </p:cNvSpPr>
          <p:nvPr/>
        </p:nvSpPr>
        <p:spPr bwMode="auto">
          <a:xfrm>
            <a:off x="7390032" y="269076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auto">
          <a:xfrm>
            <a:off x="7656732" y="35051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Oval 16"/>
          <p:cNvSpPr>
            <a:spLocks noChangeArrowheads="1"/>
          </p:cNvSpPr>
          <p:nvPr/>
        </p:nvSpPr>
        <p:spPr bwMode="auto">
          <a:xfrm>
            <a:off x="7923432" y="283433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1" name="Text Box 28"/>
          <p:cNvSpPr txBox="1">
            <a:spLocks noChangeArrowheads="1"/>
          </p:cNvSpPr>
          <p:nvPr/>
        </p:nvSpPr>
        <p:spPr bwMode="auto">
          <a:xfrm>
            <a:off x="7964707" y="4800599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latin typeface="Arial" charset="0"/>
              </a:rPr>
              <a:t>X</a:t>
            </a:r>
            <a:endParaRPr lang="en-GB" dirty="0">
              <a:latin typeface="Arial" charset="0"/>
            </a:endParaRP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3961032" y="1600199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>
                <a:latin typeface="Arial" charset="0"/>
              </a:rPr>
              <a:t>Y</a:t>
            </a:r>
            <a:endParaRPr lang="en-GB">
              <a:latin typeface="Arial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5558244" y="1658473"/>
            <a:ext cx="993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 R</a:t>
            </a:r>
            <a:r>
              <a:rPr lang="en-GB" baseline="30000" dirty="0" smtClean="0"/>
              <a:t>2</a:t>
            </a:r>
          </a:p>
          <a:p>
            <a:endParaRPr lang="en-GB" baseline="30000" dirty="0"/>
          </a:p>
        </p:txBody>
      </p:sp>
      <p:sp>
        <p:nvSpPr>
          <p:cNvPr id="54" name="Ellipse 53"/>
          <p:cNvSpPr/>
          <p:nvPr/>
        </p:nvSpPr>
        <p:spPr>
          <a:xfrm rot="20117278">
            <a:off x="4597759" y="2855664"/>
            <a:ext cx="3657600" cy="155521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13"/>
          <p:cNvSpPr>
            <a:spLocks noChangeArrowheads="1"/>
          </p:cNvSpPr>
          <p:nvPr/>
        </p:nvSpPr>
        <p:spPr bwMode="auto">
          <a:xfrm>
            <a:off x="7117022" y="399552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" name="Oval 13"/>
          <p:cNvSpPr>
            <a:spLocks noChangeArrowheads="1"/>
          </p:cNvSpPr>
          <p:nvPr/>
        </p:nvSpPr>
        <p:spPr bwMode="auto">
          <a:xfrm>
            <a:off x="7269422" y="297279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7" name="Oval 13"/>
          <p:cNvSpPr>
            <a:spLocks noChangeArrowheads="1"/>
          </p:cNvSpPr>
          <p:nvPr/>
        </p:nvSpPr>
        <p:spPr bwMode="auto">
          <a:xfrm>
            <a:off x="5573922" y="3924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" name="Oval 13"/>
          <p:cNvSpPr>
            <a:spLocks noChangeArrowheads="1"/>
          </p:cNvSpPr>
          <p:nvPr/>
        </p:nvSpPr>
        <p:spPr bwMode="auto">
          <a:xfrm>
            <a:off x="6048722" y="361568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6118032" y="30677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581608" y="5828261"/>
            <a:ext cx="376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know X, you can predict Y with a good accuracy</a:t>
            </a:r>
            <a:endParaRPr lang="en-GB" dirty="0"/>
          </a:p>
        </p:txBody>
      </p:sp>
      <p:sp>
        <p:nvSpPr>
          <p:cNvPr id="60" name="ZoneTexte 59"/>
          <p:cNvSpPr txBox="1"/>
          <p:nvPr/>
        </p:nvSpPr>
        <p:spPr>
          <a:xfrm>
            <a:off x="4570631" y="5786750"/>
            <a:ext cx="423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Here, for a given value of X, Y varies over a large range. Knowing X provides more limited information on Y.</a:t>
            </a:r>
            <a:endParaRPr lang="en-GB" dirty="0"/>
          </a:p>
        </p:txBody>
      </p:sp>
      <p:sp>
        <p:nvSpPr>
          <p:cNvPr id="61" name="ZoneTexte 60"/>
          <p:cNvSpPr txBox="1"/>
          <p:nvPr/>
        </p:nvSpPr>
        <p:spPr>
          <a:xfrm>
            <a:off x="1015387" y="5140419"/>
            <a:ext cx="681851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r>
              <a:rPr lang="en-GB" dirty="0" smtClean="0"/>
              <a:t> quantifies the predictive ability of the fitted model.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650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59193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Some remarks…</a:t>
            </a:r>
            <a:endParaRPr lang="en-GB" dirty="0">
              <a:solidFill>
                <a:srgbClr val="4F81BD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589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98429"/>
            <a:ext cx="8229600" cy="70549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4F81BD"/>
                </a:solidFill>
              </a:rPr>
              <a:t>Relation between R</a:t>
            </a:r>
            <a:r>
              <a:rPr lang="en-GB" baseline="30000" dirty="0" smtClean="0">
                <a:solidFill>
                  <a:srgbClr val="4F81BD"/>
                </a:solidFill>
              </a:rPr>
              <a:t>2</a:t>
            </a:r>
            <a:r>
              <a:rPr lang="en-GB" dirty="0" smtClean="0">
                <a:solidFill>
                  <a:srgbClr val="4F81BD"/>
                </a:solidFill>
              </a:rPr>
              <a:t> and </a:t>
            </a:r>
            <a:r>
              <a:rPr lang="en-GB" dirty="0" smtClean="0">
                <a:solidFill>
                  <a:srgbClr val="4F81BD"/>
                </a:solidFill>
                <a:latin typeface="Symbol" charset="2"/>
                <a:cs typeface="Symbol" charset="2"/>
              </a:rPr>
              <a:t>r</a:t>
            </a:r>
            <a:endParaRPr lang="en-GB" dirty="0">
              <a:solidFill>
                <a:srgbClr val="4F81BD"/>
              </a:solidFill>
              <a:latin typeface="Symbol" charset="2"/>
              <a:cs typeface="Symbol" charset="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40955" y="1349739"/>
            <a:ext cx="7976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 </a:t>
            </a:r>
            <a:r>
              <a:rPr lang="en-GB" sz="2400" dirty="0" smtClean="0">
                <a:solidFill>
                  <a:srgbClr val="FF6600"/>
                </a:solidFill>
              </a:rPr>
              <a:t>simple</a:t>
            </a:r>
            <a:r>
              <a:rPr lang="en-GB" sz="2400" dirty="0" smtClean="0"/>
              <a:t> linear regression (one single covariate),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corresponds to the square value of the coefficient of correlation </a:t>
            </a:r>
            <a:r>
              <a:rPr lang="en-GB" sz="2400" dirty="0" smtClean="0">
                <a:latin typeface="Symbol" charset="2"/>
                <a:cs typeface="Symbol" charset="2"/>
              </a:rPr>
              <a:t>r</a:t>
            </a:r>
            <a:r>
              <a:rPr lang="en-GB" sz="2400" dirty="0" smtClean="0"/>
              <a:t> between Y and X.</a:t>
            </a:r>
            <a:endParaRPr lang="en-GB" sz="2400" dirty="0"/>
          </a:p>
        </p:txBody>
      </p:sp>
      <p:graphicFrame>
        <p:nvGraphicFramePr>
          <p:cNvPr id="12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051419"/>
              </p:ext>
            </p:extLst>
          </p:nvPr>
        </p:nvGraphicFramePr>
        <p:xfrm>
          <a:off x="3134606" y="3019693"/>
          <a:ext cx="20478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5" name="Équation" r:id="rId4" imgW="990600" imgH="304800" progId="Equation.3">
                  <p:embed/>
                </p:oleObj>
              </mc:Choice>
              <mc:Fallback>
                <p:oleObj name="Équation" r:id="rId4" imgW="990600" imgH="304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606" y="3019693"/>
                        <a:ext cx="2047875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13766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7158"/>
            <a:ext cx="8229600" cy="805549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Relation between </a:t>
            </a:r>
            <a:r>
              <a:rPr lang="en-GB" dirty="0" smtClean="0">
                <a:solidFill>
                  <a:srgbClr val="4F81BD"/>
                </a:solidFill>
                <a:latin typeface="Symbol" charset="2"/>
                <a:cs typeface="Symbol" charset="2"/>
              </a:rPr>
              <a:t>r</a:t>
            </a:r>
            <a:r>
              <a:rPr lang="en-GB" dirty="0" smtClean="0">
                <a:solidFill>
                  <a:srgbClr val="4F81BD"/>
                </a:solidFill>
              </a:rPr>
              <a:t> and </a:t>
            </a:r>
            <a:r>
              <a:rPr lang="en-GB" dirty="0">
                <a:solidFill>
                  <a:srgbClr val="4F81BD"/>
                </a:solidFill>
                <a:latin typeface="Symbol" charset="2"/>
                <a:cs typeface="Symbol" charset="2"/>
              </a:rPr>
              <a:t>b</a:t>
            </a:r>
            <a:endParaRPr lang="en-GB" dirty="0">
              <a:solidFill>
                <a:srgbClr val="4F81BD"/>
              </a:solidFill>
            </a:endParaRPr>
          </a:p>
        </p:txBody>
      </p:sp>
      <p:graphicFrame>
        <p:nvGraphicFramePr>
          <p:cNvPr id="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743098"/>
              </p:ext>
            </p:extLst>
          </p:nvPr>
        </p:nvGraphicFramePr>
        <p:xfrm>
          <a:off x="457200" y="1335976"/>
          <a:ext cx="309245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1" name="Équation" r:id="rId4" imgW="1397000" imgH="508000" progId="Equation.3">
                  <p:embed/>
                </p:oleObj>
              </mc:Choice>
              <mc:Fallback>
                <p:oleObj name="Équation" r:id="rId4" imgW="13970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35976"/>
                        <a:ext cx="3092450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457200" y="4926127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/>
                </a:solidFill>
              </a:rPr>
              <a:t>In consequence, if X and Y are both standardized (i.e., both have a variance of 1), the coefficient of correlation between X and Y will equal the parameter </a:t>
            </a:r>
            <a:r>
              <a:rPr lang="en-GB" sz="24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b</a:t>
            </a:r>
            <a:r>
              <a:rPr lang="en-GB" sz="2400" dirty="0" smtClean="0">
                <a:solidFill>
                  <a:schemeClr val="accent1"/>
                </a:solidFill>
              </a:rPr>
              <a:t> of the regression model (not adjusted for any other covariate).</a:t>
            </a:r>
            <a:endParaRPr lang="en-GB" sz="24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441485"/>
              </p:ext>
            </p:extLst>
          </p:nvPr>
        </p:nvGraphicFramePr>
        <p:xfrm>
          <a:off x="4838700" y="1421690"/>
          <a:ext cx="29511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2" name="Équation" r:id="rId6" imgW="1333500" imgH="419100" progId="Equation.3">
                  <p:embed/>
                </p:oleObj>
              </mc:Choice>
              <mc:Fallback>
                <p:oleObj name="Équation" r:id="rId6" imgW="1333500" imgH="41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0" y="1421690"/>
                        <a:ext cx="29511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06826" y="2723952"/>
            <a:ext cx="420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Symbol" charset="2"/>
                <a:cs typeface="Symbol" charset="2"/>
              </a:rPr>
              <a:t>r</a:t>
            </a:r>
            <a:r>
              <a:rPr lang="en-GB" dirty="0" smtClean="0"/>
              <a:t> varies between -1 and +1</a:t>
            </a:r>
          </a:p>
          <a:p>
            <a:r>
              <a:rPr lang="en-GB" dirty="0" smtClean="0">
                <a:latin typeface="Symbol" charset="2"/>
                <a:cs typeface="Symbol" charset="2"/>
              </a:rPr>
              <a:t>r=</a:t>
            </a:r>
            <a:r>
              <a:rPr lang="en-GB" dirty="0" smtClean="0"/>
              <a:t>0 indicates no correlation between X and Y</a:t>
            </a:r>
            <a:endParaRPr lang="en-GB" dirty="0"/>
          </a:p>
        </p:txBody>
      </p:sp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107782"/>
              </p:ext>
            </p:extLst>
          </p:nvPr>
        </p:nvGraphicFramePr>
        <p:xfrm>
          <a:off x="3178176" y="3623542"/>
          <a:ext cx="2192337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13" name="Équation" r:id="rId8" imgW="990600" imgH="508000" progId="Equation.3">
                  <p:embed/>
                </p:oleObj>
              </mc:Choice>
              <mc:Fallback>
                <p:oleObj name="Équation" r:id="rId8" imgW="9906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6" y="3623542"/>
                        <a:ext cx="2192337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4526550" y="2787070"/>
            <a:ext cx="461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take any value. Has the same sign as </a:t>
            </a:r>
            <a:r>
              <a:rPr lang="en-GB" dirty="0" smtClean="0">
                <a:latin typeface="Symbol" charset="2"/>
                <a:cs typeface="Symbol" charset="2"/>
              </a:rPr>
              <a:t>r</a:t>
            </a:r>
          </a:p>
          <a:p>
            <a:r>
              <a:rPr lang="en-GB" dirty="0" smtClean="0"/>
              <a:t>0 indicates no association between X and Y</a:t>
            </a:r>
            <a:endParaRPr lang="en-GB" dirty="0"/>
          </a:p>
        </p:txBody>
      </p:sp>
      <p:sp>
        <p:nvSpPr>
          <p:cNvPr id="10" name="Arc 9"/>
          <p:cNvSpPr/>
          <p:nvPr/>
        </p:nvSpPr>
        <p:spPr>
          <a:xfrm>
            <a:off x="3026734" y="1970451"/>
            <a:ext cx="1234432" cy="3276171"/>
          </a:xfrm>
          <a:prstGeom prst="arc">
            <a:avLst>
              <a:gd name="adj1" fmla="val 16249458"/>
              <a:gd name="adj2" fmla="val 21469175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/>
          <p:cNvSpPr/>
          <p:nvPr/>
        </p:nvSpPr>
        <p:spPr>
          <a:xfrm flipH="1">
            <a:off x="4413565" y="1968541"/>
            <a:ext cx="956947" cy="3276171"/>
          </a:xfrm>
          <a:prstGeom prst="arc">
            <a:avLst>
              <a:gd name="adj1" fmla="val 16249458"/>
              <a:gd name="adj2" fmla="val 21469175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90428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5632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R</a:t>
            </a:r>
            <a:r>
              <a:rPr lang="en-GB" baseline="30000" dirty="0" smtClean="0">
                <a:solidFill>
                  <a:srgbClr val="4F81BD"/>
                </a:solidFill>
              </a:rPr>
              <a:t>2</a:t>
            </a:r>
            <a:r>
              <a:rPr lang="en-GB" dirty="0" smtClean="0">
                <a:solidFill>
                  <a:srgbClr val="4F81BD"/>
                </a:solidFill>
              </a:rPr>
              <a:t> is not equivalent to p!</a:t>
            </a:r>
            <a:endParaRPr lang="en-GB" dirty="0">
              <a:solidFill>
                <a:srgbClr val="4F81BD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40956" y="2346835"/>
            <a:ext cx="348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Relates to the model as a whole.</a:t>
            </a:r>
          </a:p>
          <a:p>
            <a:r>
              <a:rPr lang="en-GB" dirty="0" smtClean="0"/>
              <a:t>Quantifies its predictive ability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662027" y="2497323"/>
            <a:ext cx="43350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Significance level associated with a given covariate.</a:t>
            </a:r>
          </a:p>
          <a:p>
            <a:r>
              <a:rPr lang="en-GB" dirty="0" smtClean="0"/>
              <a:t>If the number of observation is high, the association can be very significant (i.e., low p-value) even if there is a lot of dispersion around the regression curve (low R</a:t>
            </a:r>
            <a:r>
              <a:rPr lang="en-GB" baseline="30000" dirty="0" smtClean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29" y="3022325"/>
            <a:ext cx="2929469" cy="2160483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>
            <a:off x="1970344" y="1859631"/>
            <a:ext cx="352925" cy="637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692519" y="1859631"/>
            <a:ext cx="0" cy="720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40955" y="5697689"/>
            <a:ext cx="8045845" cy="76944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i="1" dirty="0" smtClean="0"/>
              <a:t>In other words</a:t>
            </a:r>
            <a:r>
              <a:rPr lang="en-GB" sz="2200" dirty="0" smtClean="0"/>
              <a:t>, a covariate X can be significantly associated with Y without being able to predict efficiently.</a:t>
            </a:r>
            <a:endParaRPr lang="en-GB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500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build="allAtOnce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008000"/>
                </a:solidFill>
              </a:rPr>
              <a:t>An example</a:t>
            </a:r>
            <a:endParaRPr lang="en-GB" sz="3200" dirty="0">
              <a:solidFill>
                <a:srgbClr val="008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30909" y="2393382"/>
            <a:ext cx="8806794" cy="2234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400" dirty="0" smtClean="0">
                <a:latin typeface="Courier New" charset="0"/>
                <a:cs typeface="Courier New" charset="0"/>
              </a:rPr>
              <a:t>Coefficients:</a:t>
            </a:r>
            <a:endParaRPr lang="en-GB" sz="1400" dirty="0" smtClean="0">
              <a:cs typeface="Times New Roman" charset="0"/>
            </a:endParaRP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Source |       SS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df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obs</a:t>
            </a:r>
            <a:r>
              <a:rPr lang="en-US" sz="1400" dirty="0" smtClean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Prob</a:t>
            </a:r>
            <a:r>
              <a:rPr lang="en-US" sz="1400" dirty="0" smtClean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Residual |   481362511  1851  260055.381        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R-squared     =  0.0073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Adj</a:t>
            </a:r>
            <a:r>
              <a:rPr lang="en-US" sz="1400" dirty="0" smtClean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Birth weight |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Coef</a:t>
            </a:r>
            <a:r>
              <a:rPr lang="en-US" sz="1400" dirty="0" smtClean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b="1" dirty="0" smtClean="0">
                <a:latin typeface="Symbol" charset="2"/>
                <a:cs typeface="Symbol" charset="2"/>
              </a:rPr>
              <a:t>b</a:t>
            </a: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bmi</a:t>
            </a:r>
            <a:r>
              <a:rPr lang="en-US" sz="1400" dirty="0" smtClean="0">
                <a:latin typeface="Courier New" charset="0"/>
                <a:cs typeface="Courier New" charset="0"/>
              </a:rPr>
              <a:t> |   9.518238   2.584267     3.68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0.000 </a:t>
            </a:r>
            <a:r>
              <a:rPr lang="en-US" sz="1400" dirty="0" smtClean="0">
                <a:latin typeface="Courier New" charset="0"/>
                <a:cs typeface="Courier New" charset="0"/>
              </a:rPr>
              <a:t>    4.449854    14.58662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b="1" dirty="0" smtClean="0">
                <a:latin typeface="Symbol" charset="2"/>
                <a:cs typeface="Symbol" charset="2"/>
              </a:rPr>
              <a:t>a</a:t>
            </a:r>
            <a:r>
              <a:rPr lang="en-US" sz="1400" dirty="0" smtClean="0">
                <a:latin typeface="Courier New" charset="0"/>
                <a:cs typeface="Courier New" charset="0"/>
              </a:rPr>
              <a:t>  _cons |   3056.665   61.14635    49.99   0.000     2936.742    3176.588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26106" y="2070216"/>
            <a:ext cx="245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b</a:t>
            </a:r>
            <a:r>
              <a:rPr lang="en-GB" dirty="0" err="1" smtClean="0">
                <a:solidFill>
                  <a:schemeClr val="accent1"/>
                </a:solidFill>
              </a:rPr>
              <a:t>mi</a:t>
            </a:r>
            <a:r>
              <a:rPr lang="en-GB" dirty="0" smtClean="0">
                <a:solidFill>
                  <a:schemeClr val="accent1"/>
                </a:solidFill>
              </a:rPr>
              <a:t> is a “very significant predictor” of Y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453141" y="1793217"/>
            <a:ext cx="358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But the model’s R</a:t>
            </a:r>
            <a:r>
              <a:rPr lang="en-GB" baseline="30000" dirty="0" smtClean="0">
                <a:solidFill>
                  <a:srgbClr val="FF6600"/>
                </a:solidFill>
              </a:rPr>
              <a:t>2</a:t>
            </a:r>
            <a:r>
              <a:rPr lang="en-GB" dirty="0" smtClean="0">
                <a:solidFill>
                  <a:srgbClr val="FF6600"/>
                </a:solidFill>
              </a:rPr>
              <a:t> is very low (i.e. the model explains a very small proportion of the birth weight variability)</a:t>
            </a:r>
            <a:endParaRPr lang="en-GB" dirty="0">
              <a:solidFill>
                <a:srgbClr val="FF6600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156364" y="2716547"/>
            <a:ext cx="1296777" cy="285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7781636" y="2716547"/>
            <a:ext cx="161637" cy="10819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83149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Linear regression </a:t>
            </a:r>
            <a:r>
              <a:rPr lang="en-GB" dirty="0" err="1" smtClean="0">
                <a:solidFill>
                  <a:schemeClr val="accent1"/>
                </a:solidFill>
              </a:rPr>
              <a:t>modeling</a:t>
            </a:r>
            <a:r>
              <a:rPr lang="en-GB" dirty="0" smtClean="0">
                <a:solidFill>
                  <a:schemeClr val="accent1"/>
                </a:solidFill>
              </a:rPr>
              <a:t> is not “symmetrical”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819544"/>
          </a:xfrm>
        </p:spPr>
        <p:txBody>
          <a:bodyPr>
            <a:normAutofit/>
          </a:bodyPr>
          <a:lstStyle/>
          <a:p>
            <a:r>
              <a:rPr lang="en-GB" dirty="0" smtClean="0"/>
              <a:t>The coefficient of correlation between x and y is the same as that between y and x: symmetry</a:t>
            </a:r>
          </a:p>
          <a:p>
            <a:r>
              <a:rPr lang="en-GB" dirty="0" smtClean="0"/>
              <a:t>This is not true for the parameters of the linear regression model (the </a:t>
            </a:r>
            <a:r>
              <a:rPr lang="en-GB" i="1" dirty="0" smtClean="0"/>
              <a:t>betas</a:t>
            </a:r>
            <a:r>
              <a:rPr lang="en-GB" dirty="0" smtClean="0"/>
              <a:t> will generally differ)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                   (</a:t>
            </a:r>
            <a:r>
              <a:rPr lang="en-GB" dirty="0"/>
              <a:t>R</a:t>
            </a:r>
            <a:r>
              <a:rPr lang="en-GB" dirty="0" smtClean="0"/>
              <a:t>emember that:                                                  )</a:t>
            </a:r>
          </a:p>
          <a:p>
            <a:endParaRPr lang="en-GB" dirty="0"/>
          </a:p>
        </p:txBody>
      </p:sp>
      <p:graphicFrame>
        <p:nvGraphicFramePr>
          <p:cNvPr id="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003879"/>
              </p:ext>
            </p:extLst>
          </p:nvPr>
        </p:nvGraphicFramePr>
        <p:xfrm>
          <a:off x="4957338" y="3372467"/>
          <a:ext cx="2466014" cy="81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3" name="Équation" r:id="rId4" imgW="1333500" imgH="419100" progId="Equation.3">
                  <p:embed/>
                </p:oleObj>
              </mc:Choice>
              <mc:Fallback>
                <p:oleObj name="Équation" r:id="rId4" imgW="1333500" imgH="41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338" y="3372467"/>
                        <a:ext cx="2466014" cy="811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00182" y="4444663"/>
            <a:ext cx="8386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However, if one regresses Y over X (without other adjustment factors) </a:t>
            </a:r>
          </a:p>
          <a:p>
            <a:pPr algn="ctr"/>
            <a:r>
              <a:rPr lang="en-GB" sz="2400" dirty="0"/>
              <a:t>E(Y)=</a:t>
            </a:r>
            <a:r>
              <a:rPr lang="en-GB" sz="2400" dirty="0">
                <a:latin typeface="Symbol" charset="2"/>
                <a:cs typeface="Symbol" charset="2"/>
              </a:rPr>
              <a:t>a + </a:t>
            </a:r>
            <a:r>
              <a:rPr lang="en-GB" sz="2400" dirty="0" err="1">
                <a:latin typeface="Symbol" charset="2"/>
                <a:cs typeface="Symbol" charset="2"/>
              </a:rPr>
              <a:t>b</a:t>
            </a:r>
            <a:r>
              <a:rPr lang="en-GB" sz="2400" dirty="0" err="1"/>
              <a:t>X</a:t>
            </a:r>
            <a:endParaRPr lang="en-GB" sz="2400" dirty="0"/>
          </a:p>
          <a:p>
            <a:r>
              <a:rPr lang="en-GB" sz="2400" dirty="0"/>
              <a:t>and if there is an association (“small p value” for the parameter </a:t>
            </a:r>
            <a:r>
              <a:rPr lang="en-GB" sz="2400" dirty="0">
                <a:latin typeface="Symbol" charset="2"/>
                <a:cs typeface="Symbol" charset="2"/>
              </a:rPr>
              <a:t>b</a:t>
            </a:r>
            <a:r>
              <a:rPr lang="en-GB" sz="2400" dirty="0"/>
              <a:t>), then there will also be an association if one regresses X over Y</a:t>
            </a:r>
          </a:p>
          <a:p>
            <a:pPr algn="ctr"/>
            <a:r>
              <a:rPr lang="en-GB" sz="2400" dirty="0"/>
              <a:t>E(X)=</a:t>
            </a:r>
            <a:r>
              <a:rPr lang="en-GB" sz="2400" dirty="0">
                <a:latin typeface="Symbol" charset="2"/>
                <a:cs typeface="Symbol" charset="2"/>
              </a:rPr>
              <a:t>a’ + </a:t>
            </a:r>
            <a:r>
              <a:rPr lang="en-GB" sz="2400" dirty="0" err="1">
                <a:latin typeface="Symbol" charset="2"/>
                <a:cs typeface="Symbol" charset="2"/>
              </a:rPr>
              <a:t>b’</a:t>
            </a:r>
            <a:r>
              <a:rPr lang="en-GB" sz="2400" dirty="0" err="1"/>
              <a:t>Y</a:t>
            </a:r>
            <a:endParaRPr lang="en-GB" sz="24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3042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15709" cy="1143000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A more complex one…</a:t>
            </a:r>
            <a:endParaRPr lang="en-GB" dirty="0">
              <a:solidFill>
                <a:srgbClr val="4F81BD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6636"/>
            <a:ext cx="8229600" cy="95827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r>
              <a:rPr lang="en-GB" dirty="0" smtClean="0"/>
              <a:t> is said to be </a:t>
            </a:r>
            <a:r>
              <a:rPr lang="en-GB" i="1" dirty="0" smtClean="0"/>
              <a:t>optimistic</a:t>
            </a:r>
          </a:p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80" y="-12268"/>
            <a:ext cx="2883820" cy="29290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739" y="3694884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/>
              <a:t>This means that if you fit a model and estimate R</a:t>
            </a:r>
            <a:r>
              <a:rPr lang="en-GB" sz="2400" baseline="30000" dirty="0"/>
              <a:t>2</a:t>
            </a:r>
            <a:r>
              <a:rPr lang="en-GB" sz="2400" dirty="0"/>
              <a:t>, the value you obtain will generally be higher than the value of R</a:t>
            </a:r>
            <a:r>
              <a:rPr lang="en-GB" sz="2400" baseline="30000" dirty="0"/>
              <a:t>2</a:t>
            </a:r>
            <a:r>
              <a:rPr lang="en-GB" sz="2400" dirty="0"/>
              <a:t> that you would obtain if you fitted the model to a new dataset.</a:t>
            </a:r>
          </a:p>
          <a:p>
            <a:pPr marL="342900" indent="-34290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i="1" dirty="0">
                <a:solidFill>
                  <a:srgbClr val="FF6600"/>
                </a:solidFill>
              </a:rPr>
              <a:t>Solution: </a:t>
            </a:r>
            <a:r>
              <a:rPr lang="en-GB" sz="2400" dirty="0"/>
              <a:t>Estimate a cross-validation R</a:t>
            </a:r>
            <a:r>
              <a:rPr lang="en-GB" sz="2400" baseline="30000" dirty="0"/>
              <a:t>2 </a:t>
            </a:r>
            <a:r>
              <a:rPr lang="en-GB" sz="2400" dirty="0"/>
              <a:t> instead of the classical R</a:t>
            </a:r>
            <a:r>
              <a:rPr lang="en-GB" sz="2400" baseline="30000" dirty="0"/>
              <a:t>2</a:t>
            </a:r>
            <a:r>
              <a:rPr lang="en-GB" sz="2400" dirty="0"/>
              <a:t> (not detailed)</a:t>
            </a:r>
            <a:endParaRPr lang="en-GB" sz="2400" baseline="30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60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0100"/>
            <a:ext cx="7772400" cy="550116"/>
          </a:xfrm>
        </p:spPr>
        <p:txBody>
          <a:bodyPr>
            <a:normAutofit fontScale="90000"/>
          </a:bodyPr>
          <a:lstStyle/>
          <a:p>
            <a:r>
              <a:rPr lang="fr-FR" sz="3200" dirty="0" err="1" smtClean="0">
                <a:solidFill>
                  <a:srgbClr val="4F81BD"/>
                </a:solidFill>
              </a:rPr>
              <a:t>What</a:t>
            </a:r>
            <a:r>
              <a:rPr lang="fr-FR" sz="3200" dirty="0" smtClean="0">
                <a:solidFill>
                  <a:srgbClr val="4F81BD"/>
                </a:solidFill>
              </a:rPr>
              <a:t> </a:t>
            </a:r>
            <a:r>
              <a:rPr lang="fr-FR" sz="3200" dirty="0" err="1" smtClean="0">
                <a:solidFill>
                  <a:srgbClr val="4F81BD"/>
                </a:solidFill>
              </a:rPr>
              <a:t>does</a:t>
            </a:r>
            <a:r>
              <a:rPr lang="fr-FR" sz="3200" dirty="0" smtClean="0">
                <a:solidFill>
                  <a:srgbClr val="4F81BD"/>
                </a:solidFill>
              </a:rPr>
              <a:t> </a:t>
            </a:r>
            <a:r>
              <a:rPr lang="fr-FR" sz="3200" i="1" dirty="0" err="1" smtClean="0">
                <a:solidFill>
                  <a:srgbClr val="4F81BD"/>
                </a:solidFill>
              </a:rPr>
              <a:t>linear</a:t>
            </a:r>
            <a:r>
              <a:rPr lang="fr-FR" sz="3200" dirty="0" smtClean="0">
                <a:solidFill>
                  <a:srgbClr val="4F81BD"/>
                </a:solidFill>
              </a:rPr>
              <a:t> </a:t>
            </a:r>
            <a:r>
              <a:rPr lang="fr-FR" sz="3200" dirty="0" err="1" smtClean="0">
                <a:solidFill>
                  <a:srgbClr val="4F81BD"/>
                </a:solidFill>
              </a:rPr>
              <a:t>mean</a:t>
            </a:r>
            <a:r>
              <a:rPr lang="fr-FR" sz="3200" dirty="0" smtClean="0">
                <a:solidFill>
                  <a:srgbClr val="4F81BD"/>
                </a:solidFill>
              </a:rPr>
              <a:t>?</a:t>
            </a:r>
            <a:endParaRPr lang="en-GB" sz="3200" dirty="0">
              <a:solidFill>
                <a:srgbClr val="4F81BD"/>
              </a:solidFill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2924"/>
            <a:ext cx="7772400" cy="5212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The model</a:t>
            </a:r>
          </a:p>
          <a:p>
            <a:pPr marL="0" indent="0" algn="ctr">
              <a:buNone/>
            </a:pP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E(Y/X=x) =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0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0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0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endParaRPr lang="en-GB" sz="2000" dirty="0" smtClean="0">
              <a:solidFill>
                <a:schemeClr val="accent1"/>
              </a:solidFill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/>
              <a:t>is called a linear model because the right-hand term is a </a:t>
            </a:r>
            <a:r>
              <a:rPr lang="en-GB" sz="2000" i="1" dirty="0" smtClean="0"/>
              <a:t>linear</a:t>
            </a:r>
            <a:r>
              <a:rPr lang="en-GB" sz="2000" dirty="0" smtClean="0"/>
              <a:t> combination of parameters (</a:t>
            </a:r>
            <a:r>
              <a:rPr lang="en-GB" sz="2000" dirty="0" smtClean="0">
                <a:latin typeface="Symbol" charset="0"/>
              </a:rPr>
              <a:t>a</a:t>
            </a:r>
            <a:r>
              <a:rPr lang="en-GB" sz="2000" dirty="0" smtClean="0"/>
              <a:t>, </a:t>
            </a:r>
            <a:r>
              <a:rPr lang="en-GB" sz="2000" dirty="0" smtClean="0">
                <a:latin typeface="Symbol" charset="0"/>
              </a:rPr>
              <a:t>b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, </a:t>
            </a:r>
            <a:r>
              <a:rPr lang="en-GB" sz="2000" dirty="0" smtClean="0">
                <a:latin typeface="Symbol" charset="0"/>
              </a:rPr>
              <a:t>b</a:t>
            </a:r>
            <a:r>
              <a:rPr lang="en-GB" sz="2000" baseline="-25000" dirty="0" smtClean="0"/>
              <a:t>2</a:t>
            </a:r>
            <a:r>
              <a:rPr lang="en-GB" sz="2000" dirty="0" smtClean="0"/>
              <a:t>, </a:t>
            </a:r>
            <a:r>
              <a:rPr lang="en-GB" sz="2000" dirty="0" smtClean="0">
                <a:latin typeface="Symbol" charset="0"/>
              </a:rPr>
              <a:t>b</a:t>
            </a:r>
            <a:r>
              <a:rPr lang="en-GB" sz="2000" baseline="-25000" dirty="0" smtClean="0"/>
              <a:t>3</a:t>
            </a:r>
            <a:r>
              <a:rPr lang="en-GB" sz="2000" dirty="0" smtClean="0"/>
              <a:t>)</a:t>
            </a:r>
          </a:p>
          <a:p>
            <a:pPr marL="0" indent="0">
              <a:buNone/>
            </a:pPr>
            <a:r>
              <a:rPr lang="en-GB" sz="2000" dirty="0" smtClean="0"/>
              <a:t>				(there is no term like </a:t>
            </a:r>
            <a:r>
              <a:rPr lang="en-GB" sz="2000" b="1" dirty="0" smtClean="0">
                <a:latin typeface="Symbol" charset="0"/>
              </a:rPr>
              <a:t>b</a:t>
            </a:r>
            <a:r>
              <a:rPr lang="en-GB" sz="2000" b="1" baseline="-25000" dirty="0" smtClean="0"/>
              <a:t>1</a:t>
            </a:r>
            <a:r>
              <a:rPr lang="en-GB" sz="2000" dirty="0" smtClean="0"/>
              <a:t>x </a:t>
            </a:r>
            <a:r>
              <a:rPr lang="en-GB" sz="2000" b="1" dirty="0" smtClean="0">
                <a:latin typeface="Symbol" charset="0"/>
              </a:rPr>
              <a:t>b</a:t>
            </a:r>
            <a:r>
              <a:rPr lang="en-GB" sz="2000" b="1" baseline="-25000" dirty="0" smtClean="0"/>
              <a:t>2</a:t>
            </a:r>
            <a:r>
              <a:rPr lang="en-GB" sz="2000" dirty="0" smtClean="0"/>
              <a:t> x X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)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However, the right hand expression needs not be a linear combination of variables X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, X</a:t>
            </a:r>
            <a:r>
              <a:rPr lang="en-GB" sz="2000" baseline="-25000" dirty="0" smtClean="0"/>
              <a:t>2</a:t>
            </a:r>
            <a:r>
              <a:rPr lang="en-GB" sz="2000" dirty="0" smtClean="0"/>
              <a:t> and X</a:t>
            </a:r>
            <a:r>
              <a:rPr lang="en-GB" sz="2000" baseline="-25000" dirty="0" smtClean="0"/>
              <a:t>3</a:t>
            </a:r>
            <a:r>
              <a:rPr lang="en-GB" sz="2000" dirty="0" smtClean="0"/>
              <a:t>.</a:t>
            </a:r>
          </a:p>
          <a:p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For example, the model</a:t>
            </a:r>
          </a:p>
          <a:p>
            <a:endParaRPr lang="en-GB" sz="2000" b="1" dirty="0" smtClean="0">
              <a:solidFill>
                <a:srgbClr val="0000FF"/>
              </a:solidFill>
              <a:cs typeface="Times New Roman" charset="0"/>
            </a:endParaRP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is also a linear regression model…</a:t>
            </a:r>
          </a:p>
          <a:p>
            <a:pPr marL="0" indent="0">
              <a:buNone/>
            </a:pPr>
            <a:r>
              <a:rPr lang="en-GB" sz="1800" dirty="0" smtClean="0"/>
              <a:t>(even if the right-hand term is not a linear function of X</a:t>
            </a:r>
            <a:r>
              <a:rPr lang="en-GB" sz="1800" baseline="-25000" dirty="0" smtClean="0"/>
              <a:t>1</a:t>
            </a:r>
            <a:r>
              <a:rPr lang="en-GB" sz="1800" dirty="0" smtClean="0"/>
              <a:t>)</a:t>
            </a:r>
          </a:p>
          <a:p>
            <a:endParaRPr lang="en-GB" sz="1800" dirty="0" smtClean="0"/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039323"/>
              </p:ext>
            </p:extLst>
          </p:nvPr>
        </p:nvGraphicFramePr>
        <p:xfrm>
          <a:off x="2144713" y="4993724"/>
          <a:ext cx="56435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7" name="Équation" r:id="rId4" imgW="2654280" imgH="253800" progId="Equation.3">
                  <p:embed/>
                </p:oleObj>
              </mc:Choice>
              <mc:Fallback>
                <p:oleObj name="Équation" r:id="rId4" imgW="2654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993724"/>
                        <a:ext cx="56435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223382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2480"/>
            <a:ext cx="8229600" cy="14176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b="1" dirty="0" smtClean="0"/>
              <a:t>I. Basic components of the linear regression model</a:t>
            </a:r>
            <a:endParaRPr lang="en-GB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857373" y="5486398"/>
            <a:ext cx="33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Handwriting - Dakota"/>
                <a:cs typeface="Handwriting - Dakota"/>
              </a:rPr>
              <a:t>Sir Francis Galton (1822-1911)</a:t>
            </a:r>
            <a:endParaRPr lang="en-GB" dirty="0">
              <a:latin typeface="Handwriting - Dakota"/>
              <a:cs typeface="Handwriting - Dakot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65" y="2458190"/>
            <a:ext cx="2601153" cy="3028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263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2480"/>
            <a:ext cx="8229600" cy="14176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III. 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More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covariates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: multiple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linear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regression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1" y="2730143"/>
            <a:ext cx="5692781" cy="34978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5109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20520"/>
            <a:ext cx="7772400" cy="546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We will now consider a linear regression models with 2 covariates: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 algn="ctr">
              <a:buNone/>
            </a:pP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E(Y/X=x) =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8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8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8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endParaRPr lang="en-GB" sz="2800" dirty="0" smtClean="0">
              <a:solidFill>
                <a:schemeClr val="accent1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What we have said before regarding the estimation of parameters still holds.</a:t>
            </a:r>
          </a:p>
          <a:p>
            <a:pPr marL="0" indent="0">
              <a:buNone/>
            </a:pPr>
            <a:endParaRPr lang="en-GB" sz="2000" i="1" dirty="0" smtClean="0">
              <a:cs typeface="Times New Roman" charset="0"/>
            </a:endParaRPr>
          </a:p>
          <a:p>
            <a:pPr marL="0" indent="0">
              <a:buNone/>
            </a:pPr>
            <a:endParaRPr lang="en-GB" sz="2000" i="1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i="1" dirty="0" smtClean="0">
                <a:cs typeface="Times New Roman" charset="0"/>
              </a:rPr>
              <a:t>Regarding the parameters’ interpretation:</a:t>
            </a:r>
          </a:p>
          <a:p>
            <a:pPr marL="0" indent="0">
              <a:buNone/>
            </a:pPr>
            <a:r>
              <a:rPr lang="en-GB" sz="2000" dirty="0" smtClean="0">
                <a:latin typeface="Symbol" charset="2"/>
                <a:cs typeface="Symbol" charset="2"/>
              </a:rPr>
              <a:t>a</a:t>
            </a:r>
            <a:r>
              <a:rPr lang="en-GB" sz="2000" dirty="0" smtClean="0">
                <a:cs typeface="Times New Roman" charset="0"/>
              </a:rPr>
              <a:t> is now the predicted value of Y for subjects with X</a:t>
            </a:r>
            <a:r>
              <a:rPr lang="en-GB" sz="2000" baseline="-25000" dirty="0" smtClean="0">
                <a:cs typeface="Times New Roman" charset="0"/>
              </a:rPr>
              <a:t>1</a:t>
            </a:r>
            <a:r>
              <a:rPr lang="en-GB" sz="2000" dirty="0" smtClean="0">
                <a:cs typeface="Times New Roman" charset="0"/>
              </a:rPr>
              <a:t>=0 and X</a:t>
            </a:r>
            <a:r>
              <a:rPr lang="en-GB" sz="2000" baseline="-25000" dirty="0" smtClean="0">
                <a:cs typeface="Times New Roman" charset="0"/>
              </a:rPr>
              <a:t>2</a:t>
            </a:r>
            <a:r>
              <a:rPr lang="en-GB" sz="2000" dirty="0" smtClean="0">
                <a:cs typeface="Times New Roman" charset="0"/>
              </a:rPr>
              <a:t>=0 and X</a:t>
            </a:r>
            <a:r>
              <a:rPr lang="en-GB" sz="2000" baseline="-25000" dirty="0" smtClean="0">
                <a:cs typeface="Times New Roman" charset="0"/>
              </a:rPr>
              <a:t>3</a:t>
            </a:r>
            <a:r>
              <a:rPr lang="en-GB" sz="2000" dirty="0" smtClean="0">
                <a:cs typeface="Times New Roman" charset="0"/>
              </a:rPr>
              <a:t>=0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>
              <a:buNone/>
            </a:pPr>
            <a:endParaRPr lang="en-GB" sz="2000" dirty="0" smtClean="0">
              <a:solidFill>
                <a:schemeClr val="accent2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accent6"/>
                </a:solidFill>
                <a:cs typeface="Times New Roman" charset="0"/>
              </a:rPr>
              <a:t>What is the interpretation of </a:t>
            </a:r>
            <a:r>
              <a:rPr lang="en-GB" sz="2400" b="1" i="1" dirty="0" smtClean="0">
                <a:solidFill>
                  <a:schemeClr val="accent6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400" b="1" i="1" baseline="-30000" dirty="0" smtClean="0">
                <a:solidFill>
                  <a:schemeClr val="accent6"/>
                </a:solidFill>
                <a:cs typeface="Times New Roman" charset="0"/>
              </a:rPr>
              <a:t>1</a:t>
            </a:r>
            <a:r>
              <a:rPr lang="en-GB" sz="2400" i="1" dirty="0" smtClean="0">
                <a:solidFill>
                  <a:schemeClr val="accent6"/>
                </a:solidFill>
                <a:cs typeface="Times New Roman" charset="0"/>
              </a:rPr>
              <a:t>?</a:t>
            </a:r>
            <a:endParaRPr lang="en-GB" sz="2400" dirty="0" smtClean="0">
              <a:solidFill>
                <a:schemeClr val="accent6"/>
              </a:solidFill>
              <a:cs typeface="Times New Roman" charset="0"/>
            </a:endParaRPr>
          </a:p>
          <a:p>
            <a:endParaRPr lang="en-GB" sz="2000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80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8920593" cy="1143000"/>
          </a:xfrm>
        </p:spPr>
        <p:txBody>
          <a:bodyPr/>
          <a:lstStyle/>
          <a:p>
            <a:pPr algn="l"/>
            <a:r>
              <a:rPr lang="en-US" sz="3200" i="1" dirty="0" smtClean="0">
                <a:solidFill>
                  <a:srgbClr val="008000"/>
                </a:solidFill>
                <a:latin typeface="Corbel"/>
                <a:cs typeface="Corbel"/>
              </a:rPr>
              <a:t>Example:</a:t>
            </a:r>
            <a:r>
              <a:rPr lang="en-US" sz="3200" dirty="0" smtClean="0">
                <a:solidFill>
                  <a:srgbClr val="008000"/>
                </a:solidFill>
                <a:latin typeface="Corbel"/>
                <a:cs typeface="Corbel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Corbel"/>
                <a:cs typeface="Corbel"/>
              </a:rPr>
              <a:t>In utero exposure to </a:t>
            </a:r>
            <a:r>
              <a:rPr lang="en-US" sz="2400" dirty="0">
                <a:solidFill>
                  <a:srgbClr val="008000"/>
                </a:solidFill>
                <a:latin typeface="Corbel"/>
                <a:cs typeface="Corbel"/>
              </a:rPr>
              <a:t>DDE </a:t>
            </a:r>
            <a:r>
              <a:rPr lang="en-US" sz="2400" dirty="0" smtClean="0">
                <a:solidFill>
                  <a:srgbClr val="008000"/>
                </a:solidFill>
                <a:latin typeface="Corbel"/>
                <a:cs typeface="Corbel"/>
              </a:rPr>
              <a:t>and </a:t>
            </a:r>
            <a:r>
              <a:rPr lang="en-US" sz="2400" dirty="0">
                <a:solidFill>
                  <a:srgbClr val="008000"/>
                </a:solidFill>
                <a:latin typeface="Corbel"/>
                <a:cs typeface="Corbel"/>
              </a:rPr>
              <a:t>PCB </a:t>
            </a:r>
            <a:r>
              <a:rPr lang="en-US" sz="2400" dirty="0" smtClean="0">
                <a:solidFill>
                  <a:srgbClr val="008000"/>
                </a:solidFill>
                <a:latin typeface="Corbel"/>
                <a:cs typeface="Corbel"/>
              </a:rPr>
              <a:t>and age at menarche</a:t>
            </a:r>
            <a:endParaRPr lang="en-US" sz="24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1219200"/>
            <a:ext cx="4679950" cy="494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4894263" y="6521450"/>
            <a:ext cx="4249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latin typeface="Corbel"/>
                <a:cs typeface="Corbel"/>
              </a:rPr>
              <a:t>(</a:t>
            </a:r>
            <a:r>
              <a:rPr lang="en-US" sz="1600" dirty="0" err="1">
                <a:latin typeface="Corbel"/>
                <a:cs typeface="Corbel"/>
              </a:rPr>
              <a:t>Vasiliu</a:t>
            </a:r>
            <a:r>
              <a:rPr lang="en-US" sz="1600" dirty="0">
                <a:latin typeface="Corbel"/>
                <a:cs typeface="Corbel"/>
              </a:rPr>
              <a:t>, </a:t>
            </a:r>
            <a:r>
              <a:rPr lang="en-US" sz="1600" i="1" dirty="0">
                <a:latin typeface="Corbel"/>
                <a:cs typeface="Corbel"/>
              </a:rPr>
              <a:t>Human </a:t>
            </a:r>
            <a:r>
              <a:rPr lang="en-US" sz="1600" i="1" dirty="0" err="1">
                <a:latin typeface="Corbel"/>
                <a:cs typeface="Corbel"/>
              </a:rPr>
              <a:t>Reprod</a:t>
            </a:r>
            <a:r>
              <a:rPr lang="en-US" sz="1600" dirty="0">
                <a:latin typeface="Corbel"/>
                <a:cs typeface="Corbel"/>
              </a:rPr>
              <a:t>, 2004)</a:t>
            </a: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250825" y="2060575"/>
            <a:ext cx="33845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smtClean="0">
                <a:latin typeface="Arial" charset="0"/>
              </a:rPr>
              <a:t>DDE:</a:t>
            </a:r>
            <a:r>
              <a:rPr lang="en-US" sz="1600" dirty="0" smtClean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dichlorodiphenyl-dichloroethylene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(metabolite of pesticide </a:t>
            </a:r>
            <a:r>
              <a:rPr lang="en-US" sz="1600" dirty="0">
                <a:latin typeface="Arial" charset="0"/>
              </a:rPr>
              <a:t>DDT).</a:t>
            </a:r>
          </a:p>
          <a:p>
            <a:pPr>
              <a:spcBef>
                <a:spcPct val="50000"/>
              </a:spcBef>
            </a:pPr>
            <a:r>
              <a:rPr lang="en-US" sz="1600" b="1" dirty="0" smtClean="0">
                <a:latin typeface="Arial" charset="0"/>
              </a:rPr>
              <a:t>PCB:</a:t>
            </a:r>
            <a:r>
              <a:rPr lang="en-US" sz="1600" dirty="0" smtClean="0">
                <a:latin typeface="Arial" charset="0"/>
              </a:rPr>
              <a:t> Polychlorinated biphenyls.</a:t>
            </a:r>
            <a:endParaRPr lang="en-US" sz="1600" dirty="0"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050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85" y="9033"/>
            <a:ext cx="8229600" cy="854183"/>
          </a:xfrm>
        </p:spPr>
        <p:txBody>
          <a:bodyPr>
            <a:normAutofit fontScale="90000"/>
          </a:bodyPr>
          <a:lstStyle/>
          <a:p>
            <a:pPr algn="l"/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Interpreting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800" b="1" dirty="0" smtClean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sz="2800" b="1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in the </a:t>
            </a:r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presence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of </a:t>
            </a:r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several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covariates</a:t>
            </a:r>
            <a:endParaRPr lang="en-US" sz="2800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2"/>
            <a:ext cx="8229600" cy="533850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80000"/>
              </a:lnSpc>
              <a:buNone/>
            </a:pPr>
            <a:r>
              <a:rPr lang="en-GB" sz="2200" dirty="0" smtClean="0">
                <a:latin typeface="Arial" charset="0"/>
              </a:rPr>
              <a:t>X</a:t>
            </a:r>
            <a:r>
              <a:rPr lang="en-GB" sz="2200" baseline="-25000" dirty="0" smtClean="0">
                <a:latin typeface="Arial" charset="0"/>
              </a:rPr>
              <a:t>2</a:t>
            </a:r>
            <a:r>
              <a:rPr lang="en-GB" sz="2200" dirty="0" smtClean="0">
                <a:latin typeface="Arial" charset="0"/>
              </a:rPr>
              <a:t> has a value of x</a:t>
            </a:r>
            <a:r>
              <a:rPr lang="en-GB" sz="2200" baseline="-25000" dirty="0" smtClean="0">
                <a:latin typeface="Arial" charset="0"/>
              </a:rPr>
              <a:t>2</a:t>
            </a:r>
            <a:r>
              <a:rPr lang="en-GB" sz="2200" dirty="0" smtClean="0">
                <a:latin typeface="Arial" charset="0"/>
              </a:rPr>
              <a:t>; X</a:t>
            </a:r>
            <a:r>
              <a:rPr lang="en-GB" sz="2200" baseline="-25000" dirty="0" smtClean="0">
                <a:latin typeface="Arial" charset="0"/>
              </a:rPr>
              <a:t>3</a:t>
            </a:r>
            <a:r>
              <a:rPr lang="en-GB" sz="2200" dirty="0" smtClean="0">
                <a:latin typeface="Arial" charset="0"/>
              </a:rPr>
              <a:t> has a value of x</a:t>
            </a:r>
            <a:r>
              <a:rPr lang="en-GB" sz="2200" baseline="-25000" dirty="0" smtClean="0">
                <a:latin typeface="Arial" charset="0"/>
              </a:rPr>
              <a:t>3</a:t>
            </a:r>
            <a:r>
              <a:rPr lang="en-GB" sz="2200" dirty="0" smtClean="0">
                <a:latin typeface="Arial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endParaRPr lang="en-GB" sz="24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GB" sz="2400" i="1" dirty="0" smtClean="0">
                <a:latin typeface="Arial" charset="0"/>
              </a:rPr>
              <a:t>Among subjects for whom X</a:t>
            </a:r>
            <a:r>
              <a:rPr lang="en-GB" sz="2400" i="1" baseline="-25000" dirty="0" smtClean="0">
                <a:latin typeface="Arial" charset="0"/>
              </a:rPr>
              <a:t>1</a:t>
            </a:r>
            <a:r>
              <a:rPr lang="en-GB" sz="2400" i="1" dirty="0" smtClean="0">
                <a:latin typeface="Arial" charset="0"/>
              </a:rPr>
              <a:t>=0:  </a:t>
            </a: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Y</a:t>
            </a:r>
            <a:r>
              <a:rPr lang="en-GB" sz="2000" baseline="-25000" dirty="0" smtClean="0">
                <a:latin typeface="Arial" charset="0"/>
              </a:rPr>
              <a:t>0</a:t>
            </a:r>
            <a:r>
              <a:rPr lang="en-GB" sz="2000" dirty="0" smtClean="0">
                <a:latin typeface="Arial" charset="0"/>
              </a:rPr>
              <a:t> , the expected value of Y in these subjects, is: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buFontTx/>
              <a:buNone/>
            </a:pPr>
            <a:r>
              <a:rPr lang="en-GB" sz="1800" noProof="1" smtClean="0">
                <a:latin typeface="Arial" charset="0"/>
              </a:rPr>
              <a:t>    (</a:t>
            </a:r>
            <a:r>
              <a:rPr lang="en-GB" sz="1800" dirty="0" smtClean="0">
                <a:latin typeface="Arial" charset="0"/>
              </a:rPr>
              <a:t>III.</a:t>
            </a:r>
            <a:r>
              <a:rPr lang="en-GB" sz="1800" noProof="1">
                <a:latin typeface="Arial" charset="0"/>
              </a:rPr>
              <a:t>1</a:t>
            </a:r>
            <a:r>
              <a:rPr lang="en-GB" sz="1800" noProof="1" smtClean="0">
                <a:latin typeface="Arial" charset="0"/>
              </a:rPr>
              <a:t>)</a:t>
            </a: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>
              <a:lnSpc>
                <a:spcPct val="80000"/>
              </a:lnSpc>
            </a:pPr>
            <a:r>
              <a:rPr lang="en-GB" sz="2400" i="1" dirty="0" smtClean="0">
                <a:latin typeface="Arial" charset="0"/>
              </a:rPr>
              <a:t>Among subjects for whom X</a:t>
            </a:r>
            <a:r>
              <a:rPr lang="en-GB" sz="2400" i="1" baseline="-25000" dirty="0" smtClean="0">
                <a:latin typeface="Arial" charset="0"/>
              </a:rPr>
              <a:t>1</a:t>
            </a:r>
            <a:r>
              <a:rPr lang="en-GB" sz="2400" i="1" dirty="0" smtClean="0">
                <a:latin typeface="Arial" charset="0"/>
              </a:rPr>
              <a:t>=1:  </a:t>
            </a: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Y</a:t>
            </a:r>
            <a:r>
              <a:rPr lang="en-GB" sz="2000" baseline="-25000" dirty="0" smtClean="0">
                <a:latin typeface="Arial" charset="0"/>
              </a:rPr>
              <a:t>1</a:t>
            </a:r>
            <a:r>
              <a:rPr lang="en-GB" sz="2000" dirty="0" smtClean="0">
                <a:latin typeface="Arial" charset="0"/>
              </a:rPr>
              <a:t>, the expected value of Y in these subjects, is: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buFontTx/>
              <a:buNone/>
            </a:pPr>
            <a:r>
              <a:rPr lang="en-GB" sz="1800" noProof="1" smtClean="0">
                <a:latin typeface="Arial" charset="0"/>
              </a:rPr>
              <a:t>    (I</a:t>
            </a:r>
            <a:r>
              <a:rPr lang="en-GB" sz="1800" dirty="0" smtClean="0">
                <a:latin typeface="Arial" charset="0"/>
              </a:rPr>
              <a:t>II.</a:t>
            </a:r>
            <a:r>
              <a:rPr lang="en-GB" sz="1800" noProof="1">
                <a:latin typeface="Arial" charset="0"/>
              </a:rPr>
              <a:t>2</a:t>
            </a:r>
            <a:r>
              <a:rPr lang="en-GB" sz="1800" noProof="1" smtClean="0">
                <a:latin typeface="Arial" charset="0"/>
              </a:rPr>
              <a:t>)</a:t>
            </a: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sz="2400" dirty="0" smtClean="0">
                <a:solidFill>
                  <a:schemeClr val="accent6"/>
                </a:solidFill>
                <a:latin typeface="Symbol" charset="0"/>
              </a:rPr>
              <a:t>b</a:t>
            </a:r>
            <a:r>
              <a:rPr lang="en-GB" sz="2400" baseline="-25000" dirty="0" smtClean="0">
                <a:solidFill>
                  <a:schemeClr val="accent6"/>
                </a:solidFill>
                <a:latin typeface="Symbol" charset="0"/>
              </a:rPr>
              <a:t>1</a:t>
            </a:r>
            <a:r>
              <a:rPr lang="en-GB" sz="2400" dirty="0" smtClean="0">
                <a:solidFill>
                  <a:schemeClr val="accent6"/>
                </a:solidFill>
                <a:latin typeface="Arial" charset="0"/>
              </a:rPr>
              <a:t> can be expressed by subtracting (III.1) from (III.2):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dirty="0">
              <a:latin typeface="Arial" charset="0"/>
            </a:endParaRP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48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173546"/>
              </p:ext>
            </p:extLst>
          </p:nvPr>
        </p:nvGraphicFramePr>
        <p:xfrm>
          <a:off x="1512888" y="3039038"/>
          <a:ext cx="58308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2" name="Équation" r:id="rId4" imgW="3467100" imgH="241300" progId="Equation.3">
                  <p:embed/>
                </p:oleObj>
              </mc:Choice>
              <mc:Fallback>
                <p:oleObj name="Équation" r:id="rId4" imgW="3467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3039038"/>
                        <a:ext cx="583088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412899"/>
              </p:ext>
            </p:extLst>
          </p:nvPr>
        </p:nvGraphicFramePr>
        <p:xfrm>
          <a:off x="1320800" y="5095663"/>
          <a:ext cx="6215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73" name="Équation" r:id="rId6" imgW="3695700" imgH="241300" progId="Equation.3">
                  <p:embed/>
                </p:oleObj>
              </mc:Choice>
              <mc:Fallback>
                <p:oleObj name="Équation" r:id="rId6" imgW="369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5095663"/>
                        <a:ext cx="621506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70555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35967"/>
            <a:ext cx="8229600" cy="1702306"/>
          </a:xfr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 eaLnBrk="1" hangingPunct="1">
              <a:buFontTx/>
              <a:buNone/>
            </a:pPr>
            <a:r>
              <a:rPr lang="en-GB" sz="2400" dirty="0" smtClean="0">
                <a:latin typeface="Symbol" charset="0"/>
              </a:rPr>
              <a:t>b</a:t>
            </a:r>
            <a:r>
              <a:rPr lang="en-GB" sz="2400" baseline="-25000" dirty="0" smtClean="0">
                <a:latin typeface="Arial" charset="0"/>
              </a:rPr>
              <a:t>1</a:t>
            </a:r>
            <a:r>
              <a:rPr lang="en-GB" sz="2400" dirty="0" smtClean="0">
                <a:latin typeface="Arial" charset="0"/>
              </a:rPr>
              <a:t> is an estimate of the variation in Y when X</a:t>
            </a:r>
            <a:r>
              <a:rPr lang="en-GB" sz="2400" baseline="-25000" dirty="0" smtClean="0">
                <a:latin typeface="Arial" charset="0"/>
              </a:rPr>
              <a:t>1</a:t>
            </a:r>
            <a:r>
              <a:rPr lang="en-GB" sz="2400" dirty="0" smtClean="0">
                <a:latin typeface="Arial" charset="0"/>
              </a:rPr>
              <a:t> varies from 0 to 1, assuming that X</a:t>
            </a:r>
            <a:r>
              <a:rPr lang="en-GB" sz="2400" baseline="-25000" dirty="0" smtClean="0">
                <a:latin typeface="Arial" charset="0"/>
              </a:rPr>
              <a:t>2</a:t>
            </a:r>
            <a:r>
              <a:rPr lang="en-GB" sz="2400" dirty="0" smtClean="0">
                <a:latin typeface="Arial" charset="0"/>
              </a:rPr>
              <a:t> and X</a:t>
            </a:r>
            <a:r>
              <a:rPr lang="en-GB" sz="2400" baseline="-25000" dirty="0" smtClean="0">
                <a:latin typeface="Arial" charset="0"/>
              </a:rPr>
              <a:t>3</a:t>
            </a:r>
            <a:r>
              <a:rPr lang="en-GB" sz="2400" dirty="0" smtClean="0">
                <a:latin typeface="Arial" charset="0"/>
              </a:rPr>
              <a:t> remain constant.</a:t>
            </a:r>
          </a:p>
          <a:p>
            <a:pPr algn="just" eaLnBrk="1" hangingPunct="1">
              <a:buFontTx/>
              <a:buNone/>
            </a:pPr>
            <a:r>
              <a:rPr lang="en-GB" sz="2400" dirty="0" smtClean="0">
                <a:latin typeface="Arial" charset="0"/>
              </a:rPr>
              <a:t>In other words, it is the estimated effect of X</a:t>
            </a:r>
            <a:r>
              <a:rPr lang="en-GB" sz="2400" baseline="-25000" dirty="0" smtClean="0">
                <a:latin typeface="Arial" charset="0"/>
              </a:rPr>
              <a:t>1</a:t>
            </a:r>
            <a:r>
              <a:rPr lang="en-GB" sz="2400" dirty="0" smtClean="0">
                <a:latin typeface="Arial" charset="0"/>
              </a:rPr>
              <a:t> on Y </a:t>
            </a:r>
            <a:r>
              <a:rPr lang="en-GB" sz="2400" i="1" dirty="0" smtClean="0">
                <a:latin typeface="Arial" charset="0"/>
              </a:rPr>
              <a:t>adjusted for X</a:t>
            </a:r>
            <a:r>
              <a:rPr lang="en-GB" sz="2400" i="1" baseline="-25000" dirty="0" smtClean="0">
                <a:latin typeface="Arial" charset="0"/>
              </a:rPr>
              <a:t>2</a:t>
            </a:r>
            <a:r>
              <a:rPr lang="en-GB" sz="2400" i="1" dirty="0" smtClean="0">
                <a:latin typeface="Arial" charset="0"/>
              </a:rPr>
              <a:t> and X</a:t>
            </a:r>
            <a:r>
              <a:rPr lang="en-GB" sz="2400" i="1" baseline="-25000" dirty="0" smtClean="0">
                <a:latin typeface="Arial" charset="0"/>
              </a:rPr>
              <a:t>3</a:t>
            </a:r>
            <a:r>
              <a:rPr lang="en-GB" sz="2400" i="1" dirty="0" smtClean="0">
                <a:latin typeface="Arial" charset="0"/>
              </a:rPr>
              <a:t>.</a:t>
            </a:r>
          </a:p>
        </p:txBody>
      </p:sp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0" y="2262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34925" y="504415"/>
            <a:ext cx="133898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sz="1600" noProof="1" smtClean="0"/>
              <a:t>(</a:t>
            </a:r>
            <a:r>
              <a:rPr lang="fr-FR" sz="1600" noProof="1" smtClean="0"/>
              <a:t>III.</a:t>
            </a:r>
            <a:r>
              <a:rPr lang="fr-FR" sz="1600" noProof="1"/>
              <a:t>2</a:t>
            </a:r>
            <a:r>
              <a:rPr sz="1600" noProof="1" smtClean="0"/>
              <a:t>)</a:t>
            </a:r>
            <a:r>
              <a:rPr sz="1600" noProof="1"/>
              <a:t>-</a:t>
            </a:r>
            <a:r>
              <a:rPr sz="1600" noProof="1" smtClean="0"/>
              <a:t>(</a:t>
            </a:r>
            <a:r>
              <a:rPr lang="fr-FR" sz="1600" noProof="1" smtClean="0"/>
              <a:t>I</a:t>
            </a:r>
            <a:r>
              <a:rPr sz="1600" noProof="1" smtClean="0"/>
              <a:t>II.</a:t>
            </a:r>
            <a:r>
              <a:rPr lang="fr-FR" sz="1600" noProof="1" smtClean="0"/>
              <a:t>1</a:t>
            </a:r>
            <a:r>
              <a:rPr sz="1600" noProof="1" smtClean="0"/>
              <a:t>)</a:t>
            </a:r>
            <a:endParaRPr lang="en-US" sz="1800" dirty="0"/>
          </a:p>
        </p:txBody>
      </p:sp>
      <p:sp>
        <p:nvSpPr>
          <p:cNvPr id="35846" name="Rectangle 9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58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32290"/>
              </p:ext>
            </p:extLst>
          </p:nvPr>
        </p:nvGraphicFramePr>
        <p:xfrm>
          <a:off x="3484563" y="1327727"/>
          <a:ext cx="1851908" cy="66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6" name="Équation" r:id="rId4" imgW="990600" imgH="355600" progId="Equation.3">
                  <p:embed/>
                </p:oleObj>
              </mc:Choice>
              <mc:Fallback>
                <p:oleObj name="Équation" r:id="rId4" imgW="9906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1327727"/>
                        <a:ext cx="1851908" cy="66819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162345"/>
              </p:ext>
            </p:extLst>
          </p:nvPr>
        </p:nvGraphicFramePr>
        <p:xfrm>
          <a:off x="1201738" y="504415"/>
          <a:ext cx="77739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97" name="Équation" r:id="rId6" imgW="4622800" imgH="241300" progId="Equation.3">
                  <p:embed/>
                </p:oleObj>
              </mc:Choice>
              <mc:Fallback>
                <p:oleObj name="Équation" r:id="rId6" imgW="462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504415"/>
                        <a:ext cx="7773987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912376" y="1231554"/>
            <a:ext cx="11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^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4128241" y="1241012"/>
            <a:ext cx="11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^</a:t>
            </a:r>
            <a:endParaRPr lang="fr-FR" b="1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93326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81968" cy="1143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121797" y="5261932"/>
            <a:ext cx="49624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874837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0</a:t>
            </a:r>
            <a:endParaRPr lang="en-US" sz="18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132137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1</a:t>
            </a:r>
            <a:endParaRPr lang="en-US" sz="18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74737" y="399987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1531937" y="285687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71449" y="5261932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98662" y="4112582"/>
            <a:ext cx="439737" cy="1143000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46437" y="3320420"/>
            <a:ext cx="571500" cy="19224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>
            <a:off x="1417637" y="41141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1417637" y="33140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46137" y="31997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a+b</a:t>
            </a:r>
            <a:endParaRPr lang="en-US" sz="1800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44474" y="2601282"/>
            <a:ext cx="1296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63612" y="2025020"/>
            <a:ext cx="3024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binary variable</a:t>
            </a:r>
            <a:endParaRPr lang="en-US" sz="2000" b="1" dirty="0"/>
          </a:p>
        </p:txBody>
      </p:sp>
      <p:sp>
        <p:nvSpPr>
          <p:cNvPr id="17" name="Rectangle 41"/>
          <p:cNvSpPr>
            <a:spLocks noChangeArrowheads="1"/>
          </p:cNvSpPr>
          <p:nvPr/>
        </p:nvSpPr>
        <p:spPr bwMode="auto">
          <a:xfrm>
            <a:off x="100012" y="1953582"/>
            <a:ext cx="4537075" cy="381635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Line 43"/>
          <p:cNvSpPr>
            <a:spLocks noChangeShapeType="1"/>
          </p:cNvSpPr>
          <p:nvPr/>
        </p:nvSpPr>
        <p:spPr bwMode="auto">
          <a:xfrm>
            <a:off x="1539874" y="4112582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44"/>
          <p:cNvSpPr>
            <a:spLocks/>
          </p:cNvSpPr>
          <p:nvPr/>
        </p:nvSpPr>
        <p:spPr bwMode="auto">
          <a:xfrm>
            <a:off x="1539874" y="3318832"/>
            <a:ext cx="2370138" cy="3175"/>
          </a:xfrm>
          <a:custGeom>
            <a:avLst/>
            <a:gdLst>
              <a:gd name="T0" fmla="*/ 0 w 1493"/>
              <a:gd name="T1" fmla="*/ 2147483647 h 2"/>
              <a:gd name="T2" fmla="*/ 2147483647 w 1493"/>
              <a:gd name="T3" fmla="*/ 0 h 2"/>
              <a:gd name="T4" fmla="*/ 0 60000 65536"/>
              <a:gd name="T5" fmla="*/ 0 60000 65536"/>
              <a:gd name="T6" fmla="*/ 0 w 1493"/>
              <a:gd name="T7" fmla="*/ 0 h 2"/>
              <a:gd name="T8" fmla="*/ 1493 w 1493"/>
              <a:gd name="T9" fmla="*/ 2 h 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93" h="2">
                <a:moveTo>
                  <a:pt x="0" y="2"/>
                </a:moveTo>
                <a:lnTo>
                  <a:pt x="1493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510588" y="4782963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983163" y="3224038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 + b</a:t>
            </a:r>
            <a:endParaRPr lang="en-US" sz="1800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427788" y="534970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</a:t>
            </a:r>
            <a:endParaRPr lang="en-US" sz="1800" dirty="0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7227888" y="5349700"/>
            <a:ext cx="800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a+1</a:t>
            </a:r>
            <a:endParaRPr lang="en-US" sz="1800" dirty="0"/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777740" y="2847800"/>
            <a:ext cx="4343400" cy="2857500"/>
            <a:chOff x="8360" y="4022"/>
            <a:chExt cx="6840" cy="4500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8360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41925" y="356693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</a:t>
            </a:r>
            <a:endParaRPr lang="en-US" sz="1800"/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7596188" y="3784425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>
                <a:solidFill>
                  <a:srgbClr val="FF9900"/>
                </a:solidFill>
              </a:rPr>
              <a:t>=</a:t>
            </a:r>
            <a:r>
              <a:rPr lang="fr-FR" sz="1400" b="1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>
                <a:solidFill>
                  <a:srgbClr val="FF9900"/>
                </a:solidFill>
              </a:rPr>
              <a:t>y/</a:t>
            </a:r>
            <a:r>
              <a:rPr lang="fr-FR" sz="1400" b="1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>
                <a:solidFill>
                  <a:srgbClr val="FF9900"/>
                </a:solidFill>
              </a:rPr>
              <a:t>x</a:t>
            </a:r>
            <a:endParaRPr lang="en-US" sz="1800">
              <a:solidFill>
                <a:srgbClr val="FF99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6656388" y="3784425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7508875" y="3379613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7570788" y="34415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D</a:t>
            </a:r>
            <a:r>
              <a:rPr lang="fr-FR" sz="1400" b="1"/>
              <a:t>y</a:t>
            </a:r>
            <a:endParaRPr lang="en-US" sz="1800"/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6884988" y="37844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D</a:t>
            </a:r>
            <a:r>
              <a:rPr lang="fr-FR" sz="1400" b="1"/>
              <a:t>x</a:t>
            </a:r>
            <a:endParaRPr lang="en-US" sz="1800"/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5292725" y="2055638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  <a:endParaRPr lang="en-US" sz="2000" b="1" dirty="0"/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4650063" y="2713688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4753265" y="1961110"/>
            <a:ext cx="4356100" cy="381635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5668963" y="39447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4" y="0"/>
            <a:ext cx="2484755" cy="1861167"/>
          </a:xfrm>
          <a:prstGeom prst="rect">
            <a:avLst/>
          </a:prstGeom>
        </p:spPr>
      </p:pic>
      <p:sp>
        <p:nvSpPr>
          <p:cNvPr id="43" name="Freeform 35"/>
          <p:cNvSpPr>
            <a:spLocks/>
          </p:cNvSpPr>
          <p:nvPr/>
        </p:nvSpPr>
        <p:spPr bwMode="auto">
          <a:xfrm>
            <a:off x="6775525" y="95295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Text Box 36"/>
          <p:cNvSpPr txBox="1">
            <a:spLocks noChangeArrowheads="1"/>
          </p:cNvSpPr>
          <p:nvPr/>
        </p:nvSpPr>
        <p:spPr bwMode="auto">
          <a:xfrm>
            <a:off x="6340425" y="965437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3366FF"/>
                </a:solidFill>
              </a:rPr>
              <a:t>y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6775524" y="1391287"/>
            <a:ext cx="479301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" name="Text Box 37"/>
          <p:cNvSpPr txBox="1">
            <a:spLocks noChangeArrowheads="1"/>
          </p:cNvSpPr>
          <p:nvPr/>
        </p:nvSpPr>
        <p:spPr bwMode="auto">
          <a:xfrm>
            <a:off x="6797625" y="1434752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3366FF"/>
                </a:solidFill>
              </a:rPr>
              <a:t>x</a:t>
            </a:r>
            <a:endParaRPr lang="en-US" sz="1800" dirty="0">
              <a:solidFill>
                <a:srgbClr val="3366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27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Values predicted by a multiple regression model with 2 covariates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6120765" y="5331731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dirty="0"/>
              <a:t>X</a:t>
            </a:r>
            <a:r>
              <a:rPr lang="fr-FR" sz="2000" baseline="-25000" dirty="0"/>
              <a:t>1</a:t>
            </a:r>
            <a:endParaRPr lang="en-US" sz="2000" baseline="-25000" dirty="0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317115" y="2919238"/>
            <a:ext cx="4343400" cy="2857500"/>
            <a:chOff x="8396" y="4022"/>
            <a:chExt cx="6840" cy="4500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Freeform 35"/>
          <p:cNvSpPr>
            <a:spLocks/>
          </p:cNvSpPr>
          <p:nvPr/>
        </p:nvSpPr>
        <p:spPr bwMode="auto">
          <a:xfrm>
            <a:off x="5025390" y="3451051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2809240" y="1596589"/>
            <a:ext cx="33115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: </a:t>
            </a:r>
            <a:r>
              <a:rPr lang="en-US" sz="2000" b="1" dirty="0"/>
              <a:t>binary </a:t>
            </a:r>
            <a:r>
              <a:rPr lang="en-US" sz="2000" b="1" dirty="0" smtClean="0"/>
              <a:t>variable</a:t>
            </a:r>
            <a:endParaRPr lang="en-US" sz="2000" b="1" dirty="0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2304415" y="2055638"/>
            <a:ext cx="43561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2714594" y="3410676"/>
            <a:ext cx="3314700" cy="14859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36"/>
          <p:cNvSpPr txBox="1">
            <a:spLocks noChangeArrowheads="1"/>
          </p:cNvSpPr>
          <p:nvPr/>
        </p:nvSpPr>
        <p:spPr bwMode="auto">
          <a:xfrm>
            <a:off x="5019371" y="3443499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>
                <a:latin typeface="Symbol" charset="0"/>
              </a:rPr>
              <a:t>b</a:t>
            </a:r>
            <a:r>
              <a:rPr lang="fr-FR" sz="1400" b="1" baseline="-25000" dirty="0">
                <a:latin typeface="Symbol" charset="0"/>
              </a:rPr>
              <a:t>2</a:t>
            </a:r>
            <a:endParaRPr lang="en-US" sz="1800" baseline="-25000" dirty="0"/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5919309" y="2788023"/>
            <a:ext cx="7786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>
                <a:solidFill>
                  <a:srgbClr val="FF6600"/>
                </a:solidFill>
              </a:rPr>
              <a:t>X</a:t>
            </a:r>
            <a:r>
              <a:rPr lang="fr-FR" sz="1400" baseline="-25000" dirty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=1</a:t>
            </a:r>
            <a:endParaRPr lang="en-US" sz="1800" dirty="0">
              <a:solidFill>
                <a:srgbClr val="FF6600"/>
              </a:solidFill>
            </a:endParaRP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5861209" y="3391223"/>
            <a:ext cx="7786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>
                <a:solidFill>
                  <a:schemeClr val="accent1"/>
                </a:solidFill>
              </a:rPr>
              <a:t>X</a:t>
            </a:r>
            <a:r>
              <a:rPr lang="fr-FR" sz="1400" baseline="-25000" dirty="0">
                <a:solidFill>
                  <a:schemeClr val="accent1"/>
                </a:solidFill>
              </a:rPr>
              <a:t>2</a:t>
            </a:r>
            <a:r>
              <a:rPr lang="fr-FR" sz="1400" dirty="0" smtClean="0">
                <a:solidFill>
                  <a:schemeClr val="accent1"/>
                </a:solidFill>
              </a:rPr>
              <a:t>=0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2686685" y="2862723"/>
            <a:ext cx="77343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dirty="0" smtClean="0"/>
              <a:t>E(Y)</a:t>
            </a:r>
            <a:endParaRPr lang="en-US" sz="2000" baseline="-25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27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89106" cy="1069987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>
                <a:solidFill>
                  <a:schemeClr val="accent1"/>
                </a:solidFill>
              </a:rPr>
              <a:t>What is the maximum number of covariates* a regression model can accommodate?</a:t>
            </a:r>
            <a:br>
              <a:rPr lang="en-GB" sz="2800" dirty="0" smtClean="0">
                <a:solidFill>
                  <a:schemeClr val="accent1"/>
                </a:solidFill>
              </a:rPr>
            </a:br>
            <a:r>
              <a:rPr lang="en-GB" sz="2800" i="1" dirty="0" smtClean="0">
                <a:solidFill>
                  <a:schemeClr val="accent1"/>
                </a:solidFill>
              </a:rPr>
              <a:t>A convenient rule of thumb</a:t>
            </a:r>
            <a:endParaRPr lang="en-GB" sz="2800" i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314" y="1600200"/>
            <a:ext cx="8886686" cy="471211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Linear regression, n observations</a:t>
            </a:r>
          </a:p>
          <a:p>
            <a:pPr lvl="1"/>
            <a:r>
              <a:rPr lang="en-GB" sz="2600" dirty="0" smtClean="0"/>
              <a:t>You should not estimate more than n/10 parameters</a:t>
            </a:r>
          </a:p>
          <a:p>
            <a:pPr lvl="1"/>
            <a:r>
              <a:rPr lang="en-GB" sz="2600" dirty="0" smtClean="0"/>
              <a:t>E.g., with 200 subjects, there should not be more than 19 binary covariates in the model.</a:t>
            </a:r>
          </a:p>
          <a:p>
            <a:pPr lvl="1"/>
            <a:r>
              <a:rPr lang="en-GB" sz="2600" dirty="0" smtClean="0"/>
              <a:t>Remember that if age is coded with 6 categories, it takes 5 dummy (binary) variables to estimate its effect.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sz="2600" dirty="0" smtClean="0"/>
              <a:t>If the number of covariates becomes too large, the model’s estimate are likely to become less stable and reliable (but there may be no obvious warning sign!)</a:t>
            </a:r>
            <a:endParaRPr lang="en-GB" sz="2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80" y="0"/>
            <a:ext cx="2354219" cy="179543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65034" y="6623564"/>
            <a:ext cx="377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solidFill>
                  <a:srgbClr val="3366FF"/>
                </a:solidFill>
              </a:rPr>
              <a:t>*</a:t>
            </a:r>
            <a:r>
              <a:rPr lang="en-GB" sz="1400" dirty="0" smtClean="0"/>
              <a:t>More precisely: of parameters to estimate</a:t>
            </a:r>
            <a:endParaRPr lang="en-GB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774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8478"/>
            <a:ext cx="8229600" cy="1143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 smtClean="0"/>
              <a:t>Regression models are flexible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 descr="Capture d’écran 2012-10-03 à 16.0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95" y="2761123"/>
            <a:ext cx="2110467" cy="2243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508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98429"/>
            <a:ext cx="8229600" cy="70549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4F81BD"/>
                </a:solidFill>
              </a:rPr>
              <a:t>Relation between R</a:t>
            </a:r>
            <a:r>
              <a:rPr lang="en-GB" baseline="30000" dirty="0" smtClean="0">
                <a:solidFill>
                  <a:srgbClr val="4F81BD"/>
                </a:solidFill>
              </a:rPr>
              <a:t>2</a:t>
            </a:r>
            <a:r>
              <a:rPr lang="en-GB" dirty="0" smtClean="0">
                <a:solidFill>
                  <a:srgbClr val="4F81BD"/>
                </a:solidFill>
              </a:rPr>
              <a:t> and </a:t>
            </a:r>
            <a:r>
              <a:rPr lang="en-GB" dirty="0" smtClean="0">
                <a:solidFill>
                  <a:srgbClr val="4F81BD"/>
                </a:solidFill>
                <a:latin typeface="Symbol" charset="2"/>
                <a:cs typeface="Symbol" charset="2"/>
              </a:rPr>
              <a:t>r</a:t>
            </a:r>
            <a:endParaRPr lang="en-GB" dirty="0">
              <a:solidFill>
                <a:srgbClr val="4F81BD"/>
              </a:solidFill>
              <a:latin typeface="Symbol" charset="2"/>
              <a:cs typeface="Symbol" charset="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10466" y="1349739"/>
            <a:ext cx="7976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 </a:t>
            </a:r>
            <a:r>
              <a:rPr lang="en-GB" sz="2400" dirty="0" smtClean="0">
                <a:solidFill>
                  <a:srgbClr val="FF6600"/>
                </a:solidFill>
              </a:rPr>
              <a:t>simple</a:t>
            </a:r>
            <a:r>
              <a:rPr lang="en-GB" sz="2400" dirty="0" smtClean="0"/>
              <a:t> linear regression (one single covariate),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corresponds to the square value of the coefficient of correlation </a:t>
            </a:r>
            <a:r>
              <a:rPr lang="en-GB" sz="2400" dirty="0" smtClean="0">
                <a:latin typeface="Symbol" charset="2"/>
                <a:cs typeface="Symbol" charset="2"/>
              </a:rPr>
              <a:t>r</a:t>
            </a:r>
            <a:r>
              <a:rPr lang="en-GB" sz="2400" dirty="0" smtClean="0"/>
              <a:t> between Y and X.</a:t>
            </a:r>
            <a:endParaRPr lang="en-GB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10466" y="3908991"/>
            <a:ext cx="7976334" cy="15696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In </a:t>
            </a:r>
            <a:r>
              <a:rPr lang="en-GB" sz="2400" dirty="0" smtClean="0">
                <a:solidFill>
                  <a:srgbClr val="FF6600"/>
                </a:solidFill>
              </a:rPr>
              <a:t>multiple </a:t>
            </a:r>
            <a:r>
              <a:rPr lang="en-GB" sz="2400" dirty="0" smtClean="0"/>
              <a:t>linear regression (several covariates),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corresponds to the square value of the coefficient of correlation </a:t>
            </a:r>
            <a:r>
              <a:rPr lang="en-GB" sz="2400" dirty="0" smtClean="0">
                <a:latin typeface="Symbol" charset="2"/>
                <a:cs typeface="Symbol" charset="2"/>
              </a:rPr>
              <a:t>r</a:t>
            </a:r>
            <a:r>
              <a:rPr lang="en-GB" sz="2400" dirty="0" smtClean="0"/>
              <a:t> between Y and the predicted values of the regression model.</a:t>
            </a:r>
            <a:endParaRPr lang="en-GB" sz="2400" dirty="0"/>
          </a:p>
        </p:txBody>
      </p:sp>
      <p:graphicFrame>
        <p:nvGraphicFramePr>
          <p:cNvPr id="12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157457"/>
              </p:ext>
            </p:extLst>
          </p:nvPr>
        </p:nvGraphicFramePr>
        <p:xfrm>
          <a:off x="3444875" y="3241675"/>
          <a:ext cx="199548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9" name="Équation" r:id="rId4" imgW="965200" imgH="355600" progId="Equation.3">
                  <p:embed/>
                </p:oleObj>
              </mc:Choice>
              <mc:Fallback>
                <p:oleObj name="Équation" r:id="rId4" imgW="965200" imgH="355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75" y="3241675"/>
                        <a:ext cx="1995488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710466" y="5742652"/>
            <a:ext cx="7976334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It is therefore still true that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quantifies the predictive ability of the fitted model.</a:t>
            </a:r>
            <a:endParaRPr lang="en-GB" sz="2400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1519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680"/>
          </a:xfrm>
        </p:spPr>
        <p:txBody>
          <a:bodyPr/>
          <a:lstStyle/>
          <a:p>
            <a:r>
              <a:rPr lang="en-GB" dirty="0">
                <a:solidFill>
                  <a:srgbClr val="3366FF"/>
                </a:solidFill>
              </a:rPr>
              <a:t>The linear regression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31721" y="1600201"/>
            <a:ext cx="5086298" cy="767466"/>
          </a:xfrm>
          <a:ln>
            <a:solidFill>
              <a:srgbClr val="3366FF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3200" b="1" dirty="0" smtClean="0">
                <a:solidFill>
                  <a:srgbClr val="FF6600"/>
                </a:solidFill>
                <a:cs typeface="Times New Roman" charset="0"/>
              </a:rPr>
              <a:t>+…</a:t>
            </a:r>
            <a:r>
              <a:rPr lang="en-GB" sz="3200" dirty="0">
                <a:solidFill>
                  <a:srgbClr val="FF6600"/>
                </a:solidFill>
              </a:rPr>
              <a:t>+</a:t>
            </a:r>
            <a:r>
              <a:rPr lang="en-GB" sz="3200" dirty="0" smtClean="0">
                <a:solidFill>
                  <a:srgbClr val="FF6600"/>
                </a:solidFill>
              </a:rPr>
              <a:t>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 err="1">
                <a:solidFill>
                  <a:srgbClr val="FF6600"/>
                </a:solidFill>
                <a:cs typeface="Times New Roman" charset="0"/>
              </a:rPr>
              <a:t>p</a:t>
            </a:r>
            <a:r>
              <a:rPr lang="en-GB" sz="3200" dirty="0" err="1" smtClean="0">
                <a:solidFill>
                  <a:srgbClr val="FF6600"/>
                </a:solidFill>
              </a:rPr>
              <a:t>X</a:t>
            </a:r>
            <a:r>
              <a:rPr lang="en-GB" sz="3200" baseline="-25000" dirty="0" err="1" smtClean="0">
                <a:solidFill>
                  <a:srgbClr val="FF6600"/>
                </a:solidFill>
              </a:rPr>
              <a:t>p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216" y="3198704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It is also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840774" y="2148147"/>
            <a:ext cx="486006" cy="105055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2971" y="4746615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2702814" y="2029803"/>
            <a:ext cx="643729" cy="281820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910481" y="3362384"/>
            <a:ext cx="323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, … </a:t>
            </a:r>
            <a:r>
              <a:rPr lang="en-GB" sz="2400" dirty="0" err="1" smtClean="0">
                <a:latin typeface="Corbel"/>
                <a:cs typeface="Corbel"/>
              </a:rPr>
              <a:t>X</a:t>
            </a:r>
            <a:r>
              <a:rPr lang="en-GB" sz="2400" baseline="-25000" dirty="0" err="1" smtClean="0">
                <a:latin typeface="Corbel"/>
                <a:cs typeface="Corbel"/>
              </a:rPr>
              <a:t>p</a:t>
            </a:r>
            <a:r>
              <a:rPr lang="en-GB" sz="2400" dirty="0" smtClean="0">
                <a:latin typeface="Corbel"/>
                <a:cs typeface="Corbel"/>
              </a:rPr>
              <a:t> are the </a:t>
            </a:r>
            <a:r>
              <a:rPr lang="en-GB" sz="2400" i="1" dirty="0" smtClean="0">
                <a:latin typeface="Corbel"/>
                <a:cs typeface="Corbel"/>
              </a:rPr>
              <a:t>independent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variables or </a:t>
            </a:r>
            <a:r>
              <a:rPr lang="en-GB" sz="2400" i="1" dirty="0" smtClean="0">
                <a:latin typeface="Corbel"/>
                <a:cs typeface="Corbel"/>
              </a:rPr>
              <a:t>covariates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5466020" y="2148147"/>
            <a:ext cx="1196991" cy="121423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3950772" y="2148147"/>
            <a:ext cx="2125959" cy="356796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046251" y="5716110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smtClean="0">
                <a:cs typeface="Times New Roman" charset="0"/>
              </a:rPr>
              <a:t>1</a:t>
            </a:r>
            <a:r>
              <a:rPr lang="en-GB" sz="2400" b="1" dirty="0" smtClean="0">
                <a:cs typeface="Times New Roman" charset="0"/>
              </a:rPr>
              <a:t> …</a:t>
            </a:r>
            <a:r>
              <a:rPr lang="en-GB" sz="2400" dirty="0" smtClean="0">
                <a:cs typeface="Times New Roman" charset="0"/>
              </a:rPr>
              <a:t> </a:t>
            </a:r>
            <a:r>
              <a:rPr lang="en-GB" sz="2400" dirty="0" err="1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err="1" smtClean="0">
                <a:cs typeface="Times New Roman" charset="0"/>
              </a:rPr>
              <a:t>p</a:t>
            </a:r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the model’s parameters.</a:t>
            </a:r>
            <a:endParaRPr lang="en-GB" sz="2400" dirty="0">
              <a:latin typeface="Corbel"/>
              <a:cs typeface="Corbe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47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377" y="172479"/>
            <a:ext cx="8462682" cy="192179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dirty="0" smtClean="0"/>
              <a:t>IV. Interaction (effect measure modification) in the linear regression model</a:t>
            </a:r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8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77813"/>
          </a:xfrm>
        </p:spPr>
        <p:txBody>
          <a:bodyPr>
            <a:normAutofit lnSpcReduction="10000"/>
          </a:bodyPr>
          <a:lstStyle/>
          <a:p>
            <a:r>
              <a:rPr lang="en-GB" sz="2600" dirty="0" smtClean="0"/>
              <a:t>One speaks of effect measure modification when the apparent effect of a variable X</a:t>
            </a:r>
            <a:r>
              <a:rPr lang="en-GB" sz="2600" baseline="-25000" dirty="0" smtClean="0"/>
              <a:t>1</a:t>
            </a:r>
            <a:r>
              <a:rPr lang="en-GB" sz="2600" dirty="0" smtClean="0"/>
              <a:t> is different in subgroups defined by another covariate</a:t>
            </a:r>
            <a:endParaRPr lang="en-GB" sz="2600" dirty="0"/>
          </a:p>
          <a:p>
            <a:pPr marL="400050" lvl="1" indent="0">
              <a:buNone/>
            </a:pPr>
            <a:r>
              <a:rPr lang="en-GB" sz="1800" dirty="0" smtClean="0"/>
              <a:t>For example, the effect of smoking on cardiovascular diseases may be stronger (or weaker) in men than in women</a:t>
            </a:r>
          </a:p>
          <a:p>
            <a:pPr marL="400050" lvl="1" indent="0">
              <a:buNone/>
            </a:pPr>
            <a:r>
              <a:rPr lang="en-GB" sz="1500" dirty="0" smtClean="0"/>
              <a:t>(this is sometimes called </a:t>
            </a:r>
            <a:r>
              <a:rPr lang="en-GB" sz="1500" dirty="0" smtClean="0">
                <a:solidFill>
                  <a:srgbClr val="FF6600"/>
                </a:solidFill>
              </a:rPr>
              <a:t>interaction</a:t>
            </a:r>
            <a:r>
              <a:rPr lang="en-GB" sz="1500" dirty="0" smtClean="0"/>
              <a:t>, but this term has many different meanings and should be avoided)</a:t>
            </a:r>
          </a:p>
          <a:p>
            <a:endParaRPr lang="en-GB" dirty="0" smtClean="0"/>
          </a:p>
          <a:p>
            <a:r>
              <a:rPr lang="en-GB" sz="2400" dirty="0" smtClean="0"/>
              <a:t>By default, the regression model </a:t>
            </a:r>
          </a:p>
          <a:p>
            <a:pPr marL="0" indent="0">
              <a:buNone/>
            </a:pPr>
            <a:r>
              <a:rPr lang="en-GB" sz="2600" dirty="0"/>
              <a:t>	</a:t>
            </a:r>
            <a:r>
              <a:rPr lang="en-GB" dirty="0" smtClean="0"/>
              <a:t>E(Y)=</a:t>
            </a:r>
            <a:r>
              <a:rPr lang="en-GB" dirty="0" smtClean="0">
                <a:latin typeface="Symbol" charset="2"/>
                <a:cs typeface="Symbol" charset="2"/>
              </a:rPr>
              <a:t>a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>
                <a:latin typeface="Symbol" charset="2"/>
                <a:cs typeface="Symbol" charset="2"/>
              </a:rPr>
              <a:t>1</a:t>
            </a:r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/>
              <a:t>2</a:t>
            </a:r>
            <a:r>
              <a:rPr lang="en-GB" dirty="0" smtClean="0"/>
              <a:t>X</a:t>
            </a:r>
            <a:r>
              <a:rPr lang="en-GB" baseline="-25000" dirty="0" smtClean="0"/>
              <a:t>2</a:t>
            </a:r>
            <a:r>
              <a:rPr lang="en-GB" dirty="0" smtClean="0"/>
              <a:t> </a:t>
            </a:r>
          </a:p>
          <a:p>
            <a:pPr marL="400050" lvl="1" indent="0">
              <a:buNone/>
            </a:pPr>
            <a:r>
              <a:rPr lang="en-GB" sz="2400" dirty="0" smtClean="0"/>
              <a:t>will not be able to tell you that the effect measure of X varies with X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if you do not ask him…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chemeClr val="accent1"/>
                </a:solidFill>
              </a:rPr>
              <a:t>Allowing effect measure modification between covariates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364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A more complex model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A solution is to add another variable in the model that simultaneously depends on </a:t>
            </a:r>
            <a:r>
              <a:rPr lang="en-GB" sz="2600" dirty="0" smtClean="0"/>
              <a:t>X</a:t>
            </a:r>
            <a:r>
              <a:rPr lang="en-GB" sz="2600" baseline="-25000" dirty="0" smtClean="0"/>
              <a:t>1</a:t>
            </a:r>
            <a:r>
              <a:rPr lang="en-GB" sz="2600" dirty="0" smtClean="0"/>
              <a:t> </a:t>
            </a:r>
            <a:r>
              <a:rPr lang="en-GB" sz="2600" dirty="0"/>
              <a:t>and X</a:t>
            </a:r>
            <a:r>
              <a:rPr lang="en-GB" sz="2600" baseline="-25000" dirty="0"/>
              <a:t>2</a:t>
            </a:r>
            <a:r>
              <a:rPr lang="en-GB" sz="2600" dirty="0"/>
              <a:t>.</a:t>
            </a:r>
          </a:p>
          <a:p>
            <a:pPr marL="457200" lvl="1" indent="0">
              <a:buNone/>
            </a:pPr>
            <a:r>
              <a:rPr lang="en-GB" i="1" dirty="0"/>
              <a:t>For example</a:t>
            </a:r>
            <a:r>
              <a:rPr lang="en-GB" dirty="0"/>
              <a:t>, the product of </a:t>
            </a:r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dirty="0" smtClean="0"/>
              <a:t> </a:t>
            </a:r>
            <a:r>
              <a:rPr lang="en-GB" dirty="0"/>
              <a:t>and X</a:t>
            </a:r>
            <a:r>
              <a:rPr lang="en-GB" baseline="-25000" dirty="0"/>
              <a:t>2</a:t>
            </a:r>
            <a:r>
              <a:rPr lang="en-GB" dirty="0"/>
              <a:t> can </a:t>
            </a:r>
            <a:r>
              <a:rPr lang="en-GB" dirty="0" smtClean="0"/>
              <a:t>be </a:t>
            </a:r>
            <a:r>
              <a:rPr lang="en-GB" dirty="0"/>
              <a:t>used:</a:t>
            </a:r>
          </a:p>
          <a:p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01" y="4501285"/>
            <a:ext cx="1510208" cy="14317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558943" y="4326451"/>
            <a:ext cx="80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(IV.1)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936955" y="4280285"/>
            <a:ext cx="484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E(Y)=</a:t>
            </a:r>
            <a:r>
              <a:rPr lang="en-GB" sz="2800" dirty="0">
                <a:latin typeface="Symbol" charset="2"/>
                <a:cs typeface="Symbol" charset="2"/>
              </a:rPr>
              <a:t>a</a:t>
            </a:r>
            <a:r>
              <a:rPr lang="en-GB" sz="2800" dirty="0"/>
              <a:t>+</a:t>
            </a:r>
            <a:r>
              <a:rPr lang="en-GB" sz="2800" dirty="0" smtClean="0">
                <a:latin typeface="Symbol" charset="2"/>
                <a:cs typeface="Symbol" charset="2"/>
              </a:rPr>
              <a:t>b</a:t>
            </a:r>
            <a:r>
              <a:rPr lang="en-GB" sz="2800" baseline="-25000" dirty="0" smtClean="0">
                <a:latin typeface="Symbol" charset="2"/>
                <a:cs typeface="Symbol" charset="2"/>
              </a:rPr>
              <a:t>1</a:t>
            </a:r>
            <a:r>
              <a:rPr lang="en-GB" sz="2800" dirty="0" smtClean="0"/>
              <a:t>X</a:t>
            </a:r>
            <a:r>
              <a:rPr lang="en-GB" sz="2800" baseline="-25000" dirty="0" smtClean="0"/>
              <a:t>1 </a:t>
            </a:r>
            <a:r>
              <a:rPr lang="en-GB" sz="2800" dirty="0" smtClean="0"/>
              <a:t>+ </a:t>
            </a:r>
            <a:r>
              <a:rPr lang="en-GB" sz="2800" dirty="0" smtClean="0">
                <a:latin typeface="Symbol" charset="2"/>
                <a:cs typeface="Symbol" charset="2"/>
              </a:rPr>
              <a:t>b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X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 + </a:t>
            </a:r>
            <a:r>
              <a:rPr lang="en-GB" sz="28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g.</a:t>
            </a:r>
            <a:r>
              <a:rPr lang="en-GB" sz="2800" dirty="0">
                <a:solidFill>
                  <a:schemeClr val="accent1"/>
                </a:solidFill>
              </a:rPr>
              <a:t> </a:t>
            </a:r>
            <a:r>
              <a:rPr lang="en-GB" sz="2800" dirty="0" smtClean="0">
                <a:solidFill>
                  <a:schemeClr val="accent1"/>
                </a:solidFill>
              </a:rPr>
              <a:t>X</a:t>
            </a:r>
            <a:r>
              <a:rPr lang="en-GB" sz="2800" baseline="-25000" dirty="0">
                <a:solidFill>
                  <a:schemeClr val="accent1"/>
                </a:solidFill>
              </a:rPr>
              <a:t>1</a:t>
            </a:r>
            <a:r>
              <a:rPr lang="en-GB" sz="2800" baseline="-25000" dirty="0" smtClean="0">
                <a:solidFill>
                  <a:schemeClr val="accent1"/>
                </a:solidFill>
              </a:rPr>
              <a:t>.</a:t>
            </a:r>
            <a:r>
              <a:rPr lang="en-GB" sz="2800" dirty="0" smtClean="0">
                <a:solidFill>
                  <a:schemeClr val="accent1"/>
                </a:solidFill>
              </a:rPr>
              <a:t>X</a:t>
            </a:r>
            <a:r>
              <a:rPr lang="en-GB" sz="2800" baseline="-25000" dirty="0" smtClean="0">
                <a:solidFill>
                  <a:schemeClr val="accent1"/>
                </a:solidFill>
              </a:rPr>
              <a:t>2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79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8500" y="1232574"/>
            <a:ext cx="83709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If X</a:t>
            </a:r>
            <a:r>
              <a:rPr lang="en-GB" b="1" baseline="-25000" dirty="0" smtClean="0">
                <a:solidFill>
                  <a:srgbClr val="4F81BD"/>
                </a:solidFill>
              </a:rPr>
              <a:t>2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=0</a:t>
            </a:r>
            <a:r>
              <a:rPr lang="fr-FR" dirty="0" smtClean="0">
                <a:latin typeface="Arial" charset="0"/>
                <a:sym typeface="Wingdings" charset="0"/>
              </a:rPr>
              <a:t>, </a:t>
            </a:r>
            <a:r>
              <a:rPr lang="fr-FR" dirty="0" err="1" smtClean="0">
                <a:latin typeface="Arial" charset="0"/>
                <a:sym typeface="Wingdings" charset="0"/>
              </a:rPr>
              <a:t>then</a:t>
            </a:r>
            <a:r>
              <a:rPr lang="fr-FR" dirty="0" smtClean="0">
                <a:latin typeface="Arial" charset="0"/>
                <a:sym typeface="Wingdings" charset="0"/>
              </a:rPr>
              <a:t> the model </a:t>
            </a:r>
            <a:r>
              <a:rPr lang="fr-FR" dirty="0" err="1" smtClean="0">
                <a:latin typeface="Arial" charset="0"/>
                <a:sym typeface="Wingdings" charset="0"/>
              </a:rPr>
              <a:t>is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  <a:r>
              <a:rPr lang="fr-FR" dirty="0" err="1" smtClean="0">
                <a:latin typeface="Arial" charset="0"/>
                <a:sym typeface="Wingdings" charset="0"/>
              </a:rPr>
              <a:t>written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</a:p>
          <a:p>
            <a:pPr algn="ctr"/>
            <a:r>
              <a:rPr lang="fr-FR" sz="2400" dirty="0" smtClean="0">
                <a:latin typeface="Arial" charset="0"/>
              </a:rPr>
              <a:t>E</a:t>
            </a:r>
            <a:r>
              <a:rPr lang="fr-FR" sz="2400" dirty="0">
                <a:latin typeface="Arial" charset="0"/>
              </a:rPr>
              <a:t>(</a:t>
            </a:r>
            <a:r>
              <a:rPr lang="fr-FR" sz="2400" dirty="0" smtClean="0">
                <a:latin typeface="Arial" charset="0"/>
              </a:rPr>
              <a:t>Y)</a:t>
            </a:r>
            <a:r>
              <a:rPr lang="fr-FR" sz="2400" dirty="0">
                <a:latin typeface="Arial" charset="0"/>
              </a:rPr>
              <a:t>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>
                <a:latin typeface="+mj-lt"/>
              </a:rPr>
              <a:t>1</a:t>
            </a:r>
            <a:r>
              <a:rPr lang="fr-FR" sz="2400" dirty="0" smtClean="0">
                <a:latin typeface="+mj-lt"/>
              </a:rPr>
              <a:t>X</a:t>
            </a:r>
            <a:r>
              <a:rPr lang="fr-FR" sz="2400" baseline="-25000" dirty="0" smtClean="0"/>
              <a:t>1</a:t>
            </a:r>
            <a:r>
              <a:rPr lang="fr-FR" sz="2400" dirty="0" smtClean="0"/>
              <a:t> + 0 + </a:t>
            </a:r>
            <a:r>
              <a:rPr lang="fr-FR" sz="2400" dirty="0" smtClean="0">
                <a:latin typeface="Symbol" charset="2"/>
                <a:cs typeface="Symbol" charset="2"/>
              </a:rPr>
              <a:t>g.</a:t>
            </a:r>
            <a:r>
              <a:rPr lang="fr-FR" sz="2400" dirty="0" smtClean="0">
                <a:latin typeface="+mj-lt"/>
                <a:cs typeface="Symbol" charset="2"/>
              </a:rPr>
              <a:t>1</a:t>
            </a:r>
            <a:r>
              <a:rPr lang="fr-FR" sz="2400" dirty="0" smtClean="0">
                <a:latin typeface="Symbol" charset="2"/>
                <a:cs typeface="Symbol" charset="2"/>
              </a:rPr>
              <a:t>.</a:t>
            </a:r>
            <a:r>
              <a:rPr lang="fr-FR" sz="2400" dirty="0" smtClean="0"/>
              <a:t>0  = </a:t>
            </a:r>
            <a:r>
              <a:rPr lang="fr-FR" sz="2400" dirty="0">
                <a:latin typeface="Symbol" charset="0"/>
              </a:rPr>
              <a:t>a + b</a:t>
            </a:r>
            <a:r>
              <a:rPr lang="fr-FR" sz="2400" baseline="-25000" dirty="0"/>
              <a:t>1</a:t>
            </a:r>
            <a:r>
              <a:rPr lang="fr-FR" sz="2400" dirty="0"/>
              <a:t>X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endParaRPr lang="fr-FR" sz="2400" dirty="0" smtClean="0"/>
          </a:p>
          <a:p>
            <a:pPr algn="just">
              <a:buFont typeface="Wingdings" charset="0"/>
              <a:buChar char="q"/>
            </a:pPr>
            <a:endParaRPr lang="fr-FR" dirty="0"/>
          </a:p>
          <a:p>
            <a:pPr algn="just"/>
            <a:r>
              <a:rPr lang="fr-FR" dirty="0" smtClean="0">
                <a:sym typeface="Wingdings"/>
              </a:rPr>
              <a:t> 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is</a:t>
            </a:r>
            <a:r>
              <a:rPr lang="fr-FR" dirty="0" smtClean="0">
                <a:solidFill>
                  <a:srgbClr val="FF6600"/>
                </a:solidFill>
              </a:rPr>
              <a:t> an </a:t>
            </a:r>
            <a:r>
              <a:rPr lang="fr-FR" dirty="0" err="1" smtClean="0">
                <a:solidFill>
                  <a:srgbClr val="FF6600"/>
                </a:solidFill>
              </a:rPr>
              <a:t>estimate</a:t>
            </a:r>
            <a:r>
              <a:rPr lang="fr-FR" dirty="0" smtClean="0">
                <a:solidFill>
                  <a:srgbClr val="FF6600"/>
                </a:solidFill>
              </a:rPr>
              <a:t> of the </a:t>
            </a:r>
            <a:r>
              <a:rPr lang="fr-FR" dirty="0" err="1" smtClean="0">
                <a:solidFill>
                  <a:srgbClr val="FF6600"/>
                </a:solidFill>
              </a:rPr>
              <a:t>effect</a:t>
            </a:r>
            <a:r>
              <a:rPr lang="fr-FR" dirty="0" smtClean="0">
                <a:solidFill>
                  <a:srgbClr val="FF6600"/>
                </a:solidFill>
              </a:rPr>
              <a:t> of 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in </a:t>
            </a:r>
            <a:r>
              <a:rPr lang="fr-FR" dirty="0" err="1" smtClean="0">
                <a:solidFill>
                  <a:srgbClr val="FF6600"/>
                </a:solidFill>
              </a:rPr>
              <a:t>subjects</a:t>
            </a:r>
            <a:r>
              <a:rPr lang="fr-FR" dirty="0" smtClean="0">
                <a:solidFill>
                  <a:srgbClr val="FF6600"/>
                </a:solidFill>
              </a:rPr>
              <a:t> not </a:t>
            </a:r>
            <a:r>
              <a:rPr lang="fr-FR" dirty="0" err="1" smtClean="0">
                <a:solidFill>
                  <a:srgbClr val="FF6600"/>
                </a:solidFill>
              </a:rPr>
              <a:t>exposed</a:t>
            </a:r>
            <a:r>
              <a:rPr lang="fr-FR" dirty="0" smtClean="0">
                <a:solidFill>
                  <a:srgbClr val="FF6600"/>
                </a:solidFill>
              </a:rPr>
              <a:t> to X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smtClean="0"/>
              <a:t>(</a:t>
            </a:r>
            <a:r>
              <a:rPr lang="fr-FR" dirty="0" err="1" smtClean="0"/>
              <a:t>subjects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X</a:t>
            </a:r>
            <a:r>
              <a:rPr lang="fr-FR" baseline="-25000" dirty="0" smtClean="0"/>
              <a:t>2</a:t>
            </a:r>
            <a:r>
              <a:rPr lang="fr-FR" dirty="0" smtClean="0"/>
              <a:t>=0)</a:t>
            </a:r>
            <a:endParaRPr lang="fr-FR" dirty="0"/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8836" y="216911"/>
            <a:ext cx="7578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Let us assume for simplicity that X</a:t>
            </a:r>
            <a:r>
              <a:rPr lang="en-GB" sz="2000" baseline="-25000" dirty="0" smtClean="0"/>
              <a:t>2</a:t>
            </a:r>
            <a:r>
              <a:rPr lang="en-GB" sz="2000" dirty="0" smtClean="0"/>
              <a:t> is a binary covariate (with values 0 or 1). We will write the values predicted by the model IV.1 above in several groups:</a:t>
            </a:r>
            <a:endParaRPr lang="en-GB" sz="2000" dirty="0"/>
          </a:p>
        </p:txBody>
      </p:sp>
      <p:sp>
        <p:nvSpPr>
          <p:cNvPr id="8" name="Rectangle 7"/>
          <p:cNvSpPr/>
          <p:nvPr/>
        </p:nvSpPr>
        <p:spPr>
          <a:xfrm>
            <a:off x="604680" y="3112182"/>
            <a:ext cx="85944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If X</a:t>
            </a:r>
            <a:r>
              <a:rPr lang="en-GB" b="1" baseline="-25000" dirty="0" smtClean="0">
                <a:solidFill>
                  <a:srgbClr val="4F81BD"/>
                </a:solidFill>
              </a:rPr>
              <a:t>1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=0</a:t>
            </a:r>
            <a:r>
              <a:rPr lang="fr-FR" dirty="0" smtClean="0">
                <a:latin typeface="Arial" charset="0"/>
                <a:sym typeface="Wingdings" charset="0"/>
              </a:rPr>
              <a:t>, </a:t>
            </a:r>
            <a:r>
              <a:rPr lang="fr-FR" dirty="0" err="1" smtClean="0">
                <a:latin typeface="Arial" charset="0"/>
                <a:sym typeface="Wingdings" charset="0"/>
              </a:rPr>
              <a:t>then</a:t>
            </a:r>
            <a:r>
              <a:rPr lang="fr-FR" dirty="0" smtClean="0">
                <a:latin typeface="Arial" charset="0"/>
                <a:sym typeface="Wingdings" charset="0"/>
              </a:rPr>
              <a:t> the model </a:t>
            </a:r>
            <a:r>
              <a:rPr lang="fr-FR" dirty="0" err="1" smtClean="0">
                <a:latin typeface="Arial" charset="0"/>
                <a:sym typeface="Wingdings" charset="0"/>
              </a:rPr>
              <a:t>is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  <a:r>
              <a:rPr lang="fr-FR" dirty="0" err="1" smtClean="0">
                <a:latin typeface="Arial" charset="0"/>
                <a:sym typeface="Wingdings" charset="0"/>
              </a:rPr>
              <a:t>written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</a:p>
          <a:p>
            <a:pPr algn="ctr"/>
            <a:r>
              <a:rPr lang="fr-FR" sz="2400" dirty="0" smtClean="0">
                <a:latin typeface="Arial" charset="0"/>
              </a:rPr>
              <a:t>E</a:t>
            </a:r>
            <a:r>
              <a:rPr lang="fr-FR" sz="2400" dirty="0">
                <a:latin typeface="Arial" charset="0"/>
              </a:rPr>
              <a:t>(</a:t>
            </a:r>
            <a:r>
              <a:rPr lang="fr-FR" sz="2400" dirty="0" smtClean="0">
                <a:latin typeface="Arial" charset="0"/>
              </a:rPr>
              <a:t>Y)</a:t>
            </a:r>
            <a:r>
              <a:rPr lang="fr-FR" sz="2400" dirty="0">
                <a:latin typeface="Arial" charset="0"/>
              </a:rPr>
              <a:t>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/>
              <a:t>0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.</a:t>
            </a:r>
            <a:r>
              <a:rPr lang="fr-FR" sz="2400" baseline="-25000" dirty="0"/>
              <a:t> 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 + </a:t>
            </a:r>
            <a:r>
              <a:rPr lang="fr-FR" sz="2400" dirty="0" smtClean="0">
                <a:latin typeface="Symbol" charset="2"/>
                <a:cs typeface="Symbol" charset="2"/>
              </a:rPr>
              <a:t>g</a:t>
            </a:r>
            <a:r>
              <a:rPr lang="fr-FR" sz="2400" dirty="0" smtClean="0"/>
              <a:t>.0.1=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 </a:t>
            </a:r>
          </a:p>
          <a:p>
            <a:pPr algn="just">
              <a:buFont typeface="Wingdings" charset="0"/>
              <a:buChar char="q"/>
            </a:pPr>
            <a:endParaRPr lang="fr-FR" dirty="0"/>
          </a:p>
          <a:p>
            <a:pPr algn="just"/>
            <a:r>
              <a:rPr lang="fr-FR" dirty="0" smtClean="0">
                <a:solidFill>
                  <a:srgbClr val="FF6600"/>
                </a:solidFill>
                <a:sym typeface="Wingdings"/>
              </a:rPr>
              <a:t> 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is</a:t>
            </a:r>
            <a:r>
              <a:rPr lang="fr-FR" dirty="0" smtClean="0">
                <a:solidFill>
                  <a:srgbClr val="FF6600"/>
                </a:solidFill>
              </a:rPr>
              <a:t> an </a:t>
            </a:r>
            <a:r>
              <a:rPr lang="fr-FR" dirty="0" err="1" smtClean="0">
                <a:solidFill>
                  <a:srgbClr val="FF6600"/>
                </a:solidFill>
              </a:rPr>
              <a:t>estimate</a:t>
            </a:r>
            <a:r>
              <a:rPr lang="fr-FR" dirty="0" smtClean="0">
                <a:solidFill>
                  <a:srgbClr val="FF6600"/>
                </a:solidFill>
              </a:rPr>
              <a:t> of the </a:t>
            </a:r>
            <a:r>
              <a:rPr lang="fr-FR" dirty="0" err="1" smtClean="0">
                <a:solidFill>
                  <a:srgbClr val="FF6600"/>
                </a:solidFill>
              </a:rPr>
              <a:t>effect</a:t>
            </a:r>
            <a:r>
              <a:rPr lang="fr-FR" dirty="0" smtClean="0">
                <a:solidFill>
                  <a:srgbClr val="FF6600"/>
                </a:solidFill>
              </a:rPr>
              <a:t> of X</a:t>
            </a:r>
            <a:r>
              <a:rPr lang="fr-FR" baseline="-25000" dirty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in </a:t>
            </a:r>
            <a:r>
              <a:rPr lang="fr-FR" dirty="0" err="1" smtClean="0">
                <a:solidFill>
                  <a:srgbClr val="FF6600"/>
                </a:solidFill>
              </a:rPr>
              <a:t>subjects</a:t>
            </a:r>
            <a:r>
              <a:rPr lang="fr-FR" dirty="0" smtClean="0">
                <a:solidFill>
                  <a:srgbClr val="FF6600"/>
                </a:solidFill>
              </a:rPr>
              <a:t> not </a:t>
            </a:r>
            <a:r>
              <a:rPr lang="fr-FR" dirty="0" err="1" smtClean="0">
                <a:solidFill>
                  <a:srgbClr val="FF6600"/>
                </a:solidFill>
              </a:rPr>
              <a:t>exposed</a:t>
            </a:r>
            <a:r>
              <a:rPr lang="fr-FR" dirty="0" smtClean="0">
                <a:solidFill>
                  <a:srgbClr val="FF6600"/>
                </a:solidFill>
              </a:rPr>
              <a:t> to 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(</a:t>
            </a:r>
            <a:r>
              <a:rPr lang="fr-FR" dirty="0" err="1" smtClean="0">
                <a:solidFill>
                  <a:srgbClr val="FF6600"/>
                </a:solidFill>
              </a:rPr>
              <a:t>subjects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with</a:t>
            </a:r>
            <a:r>
              <a:rPr lang="fr-FR" dirty="0" smtClean="0">
                <a:solidFill>
                  <a:srgbClr val="FF6600"/>
                </a:solidFill>
              </a:rPr>
              <a:t> 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=0)</a:t>
            </a:r>
            <a:endParaRPr lang="fr-FR" dirty="0">
              <a:solidFill>
                <a:srgbClr val="FF6600"/>
              </a:solidFill>
            </a:endParaRPr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816" y="4870494"/>
            <a:ext cx="905163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If X</a:t>
            </a:r>
            <a:r>
              <a:rPr lang="en-GB" b="1" baseline="-25000" dirty="0" smtClean="0">
                <a:solidFill>
                  <a:srgbClr val="4F81BD"/>
                </a:solidFill>
              </a:rPr>
              <a:t>1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=x</a:t>
            </a:r>
            <a:r>
              <a:rPr lang="fr-FR" b="1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 and X</a:t>
            </a:r>
            <a:r>
              <a:rPr lang="fr-FR" b="1" baseline="-25000" dirty="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=1</a:t>
            </a:r>
            <a:r>
              <a:rPr lang="fr-FR" dirty="0" smtClean="0">
                <a:latin typeface="Arial" charset="0"/>
                <a:sym typeface="Wingdings" charset="0"/>
              </a:rPr>
              <a:t>, </a:t>
            </a:r>
            <a:r>
              <a:rPr lang="fr-FR" dirty="0" err="1" smtClean="0">
                <a:latin typeface="Arial" charset="0"/>
                <a:sym typeface="Wingdings" charset="0"/>
              </a:rPr>
              <a:t>then</a:t>
            </a:r>
            <a:r>
              <a:rPr lang="fr-FR" dirty="0" smtClean="0">
                <a:latin typeface="Arial" charset="0"/>
                <a:sym typeface="Wingdings" charset="0"/>
              </a:rPr>
              <a:t> the model </a:t>
            </a:r>
            <a:r>
              <a:rPr lang="fr-FR" dirty="0" err="1" smtClean="0">
                <a:latin typeface="Arial" charset="0"/>
                <a:sym typeface="Wingdings" charset="0"/>
              </a:rPr>
              <a:t>is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  <a:r>
              <a:rPr lang="fr-FR" dirty="0" err="1" smtClean="0">
                <a:latin typeface="Arial" charset="0"/>
                <a:sym typeface="Wingdings" charset="0"/>
              </a:rPr>
              <a:t>written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</a:p>
          <a:p>
            <a:pPr algn="ctr"/>
            <a:r>
              <a:rPr lang="fr-FR" sz="2400" dirty="0" smtClean="0">
                <a:latin typeface="Arial" charset="0"/>
              </a:rPr>
              <a:t>E</a:t>
            </a:r>
            <a:r>
              <a:rPr lang="fr-FR" sz="2400" dirty="0">
                <a:latin typeface="Arial" charset="0"/>
              </a:rPr>
              <a:t>(</a:t>
            </a:r>
            <a:r>
              <a:rPr lang="fr-FR" sz="2400" dirty="0" smtClean="0">
                <a:latin typeface="Arial" charset="0"/>
              </a:rPr>
              <a:t>Y)</a:t>
            </a:r>
            <a:r>
              <a:rPr lang="fr-FR" sz="2400" dirty="0">
                <a:latin typeface="Arial" charset="0"/>
              </a:rPr>
              <a:t>= </a:t>
            </a:r>
            <a:r>
              <a:rPr lang="fr-FR" sz="2400" dirty="0" smtClean="0">
                <a:latin typeface="Symbol" charset="0"/>
              </a:rPr>
              <a:t>a+b</a:t>
            </a:r>
            <a:r>
              <a:rPr lang="fr-FR" sz="2400" baseline="-25000" dirty="0" smtClean="0">
                <a:latin typeface="+mj-lt"/>
              </a:rPr>
              <a:t>1</a:t>
            </a:r>
            <a:r>
              <a:rPr lang="fr-FR" sz="2400" dirty="0" smtClean="0">
                <a:latin typeface="+mj-lt"/>
              </a:rPr>
              <a:t>.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1</a:t>
            </a:r>
            <a:r>
              <a:rPr lang="fr-FR" sz="2400" dirty="0" smtClean="0"/>
              <a:t>+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.</a:t>
            </a:r>
            <a:r>
              <a:rPr lang="fr-FR" sz="2400" baseline="-25000" dirty="0"/>
              <a:t> 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 + </a:t>
            </a:r>
            <a:r>
              <a:rPr lang="fr-FR" sz="2400" dirty="0" smtClean="0">
                <a:latin typeface="Symbol" charset="2"/>
                <a:cs typeface="Symbol" charset="2"/>
              </a:rPr>
              <a:t>g</a:t>
            </a:r>
            <a:r>
              <a:rPr lang="fr-FR" sz="2400" dirty="0" smtClean="0"/>
              <a:t>.</a:t>
            </a:r>
            <a:r>
              <a:rPr lang="fr-FR" sz="2400" dirty="0"/>
              <a:t> X</a:t>
            </a:r>
            <a:r>
              <a:rPr lang="fr-FR" sz="2400" baseline="-25000" dirty="0"/>
              <a:t>1</a:t>
            </a:r>
            <a:r>
              <a:rPr lang="fr-FR" sz="2400" dirty="0" smtClean="0"/>
              <a:t>.</a:t>
            </a:r>
            <a:r>
              <a:rPr lang="fr-FR" sz="2400" dirty="0"/>
              <a:t> X</a:t>
            </a:r>
            <a:r>
              <a:rPr lang="fr-FR" sz="2400" baseline="-25000" dirty="0"/>
              <a:t>2</a:t>
            </a:r>
            <a:r>
              <a:rPr lang="fr-FR" sz="2400" dirty="0" smtClean="0"/>
              <a:t>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1</a:t>
            </a:r>
            <a:r>
              <a:rPr lang="fr-FR" sz="2400" dirty="0"/>
              <a:t>.X</a:t>
            </a:r>
            <a:r>
              <a:rPr lang="fr-FR" sz="2400" baseline="-25000" dirty="0"/>
              <a:t>1</a:t>
            </a:r>
            <a:r>
              <a:rPr lang="fr-FR" sz="2400" dirty="0"/>
              <a:t>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.1</a:t>
            </a:r>
            <a:r>
              <a:rPr lang="fr-FR" sz="2400" baseline="-25000" dirty="0" smtClean="0"/>
              <a:t> </a:t>
            </a:r>
            <a:r>
              <a:rPr lang="fr-FR" sz="2400" dirty="0"/>
              <a:t>+ </a:t>
            </a:r>
            <a:r>
              <a:rPr lang="fr-FR" sz="2400" dirty="0" smtClean="0">
                <a:latin typeface="Symbol" charset="0"/>
              </a:rPr>
              <a:t>g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1</a:t>
            </a:r>
            <a:r>
              <a:rPr lang="fr-FR" sz="2400" dirty="0" smtClean="0"/>
              <a:t>= </a:t>
            </a:r>
            <a:r>
              <a:rPr lang="fr-FR" sz="2400" b="1" dirty="0" smtClean="0">
                <a:latin typeface="Symbol" charset="0"/>
              </a:rPr>
              <a:t>a+b</a:t>
            </a:r>
            <a:r>
              <a:rPr lang="fr-FR" sz="2400" b="1" baseline="-25000" dirty="0" smtClean="0"/>
              <a:t>2</a:t>
            </a:r>
            <a:r>
              <a:rPr lang="fr-FR" sz="2400" b="1" dirty="0">
                <a:latin typeface="Symbol" charset="0"/>
              </a:rPr>
              <a:t>+</a:t>
            </a:r>
            <a:r>
              <a:rPr lang="fr-FR" sz="2400" b="1" dirty="0" smtClean="0">
                <a:latin typeface="Symbol" charset="0"/>
              </a:rPr>
              <a:t>(b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+</a:t>
            </a:r>
            <a:r>
              <a:rPr lang="fr-FR" sz="2400" b="1" dirty="0" smtClean="0">
                <a:latin typeface="Symbol" charset="0"/>
              </a:rPr>
              <a:t>g)</a:t>
            </a:r>
            <a:r>
              <a:rPr lang="fr-FR" sz="2400" b="1" dirty="0" smtClean="0"/>
              <a:t>X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</a:t>
            </a:r>
          </a:p>
          <a:p>
            <a:pPr algn="just">
              <a:buFont typeface="Wingdings" charset="0"/>
              <a:buChar char="q"/>
            </a:pPr>
            <a:endParaRPr lang="fr-FR" dirty="0"/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488545" y="5969000"/>
            <a:ext cx="265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Parameter associated with X</a:t>
            </a:r>
            <a:r>
              <a:rPr lang="en-GB" baseline="-25000" dirty="0" smtClean="0">
                <a:solidFill>
                  <a:srgbClr val="FF6600"/>
                </a:solidFill>
              </a:rPr>
              <a:t>1</a:t>
            </a:r>
            <a:r>
              <a:rPr lang="en-GB" dirty="0" smtClean="0">
                <a:solidFill>
                  <a:srgbClr val="FF6600"/>
                </a:solidFill>
              </a:rPr>
              <a:t> if X</a:t>
            </a:r>
            <a:r>
              <a:rPr lang="en-GB" baseline="-25000" dirty="0" smtClean="0">
                <a:solidFill>
                  <a:srgbClr val="FF6600"/>
                </a:solidFill>
              </a:rPr>
              <a:t>2</a:t>
            </a:r>
            <a:r>
              <a:rPr lang="en-GB" dirty="0" smtClean="0">
                <a:solidFill>
                  <a:srgbClr val="FF6600"/>
                </a:solidFill>
              </a:rPr>
              <a:t>=1</a:t>
            </a:r>
            <a:endParaRPr lang="en-GB" dirty="0">
              <a:solidFill>
                <a:srgbClr val="FF6600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8012545" y="5761185"/>
            <a:ext cx="184728" cy="300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ccolade fermante 12"/>
          <p:cNvSpPr/>
          <p:nvPr/>
        </p:nvSpPr>
        <p:spPr>
          <a:xfrm rot="5400000">
            <a:off x="8252836" y="5256611"/>
            <a:ext cx="161638" cy="8081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91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57200" y="1533858"/>
            <a:ext cx="7982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err="1" smtClean="0">
                <a:latin typeface="Arial" charset="0"/>
              </a:rPr>
              <a:t>Consequently</a:t>
            </a:r>
            <a:r>
              <a:rPr lang="fr-FR" b="1" dirty="0" smtClean="0">
                <a:latin typeface="Arial" charset="0"/>
              </a:rPr>
              <a:t>, </a:t>
            </a:r>
            <a:r>
              <a:rPr lang="fr-FR" b="1" dirty="0" err="1" smtClean="0">
                <a:latin typeface="Arial" charset="0"/>
              </a:rPr>
              <a:t>it</a:t>
            </a:r>
            <a:r>
              <a:rPr lang="fr-FR" b="1" dirty="0" smtClean="0">
                <a:latin typeface="Arial" charset="0"/>
              </a:rPr>
              <a:t> </a:t>
            </a:r>
            <a:r>
              <a:rPr lang="fr-FR" b="1" dirty="0" err="1" smtClean="0">
                <a:latin typeface="Arial" charset="0"/>
              </a:rPr>
              <a:t>appears</a:t>
            </a:r>
            <a:r>
              <a:rPr lang="fr-FR" b="1" dirty="0" smtClean="0">
                <a:latin typeface="Arial" charset="0"/>
              </a:rPr>
              <a:t> </a:t>
            </a:r>
            <a:r>
              <a:rPr lang="fr-FR" b="1" dirty="0" err="1" smtClean="0">
                <a:latin typeface="Arial" charset="0"/>
              </a:rPr>
              <a:t>that</a:t>
            </a:r>
            <a:r>
              <a:rPr lang="fr-FR" b="1" dirty="0" smtClean="0">
                <a:latin typeface="Arial" charset="0"/>
              </a:rPr>
              <a:t> the model</a:t>
            </a:r>
            <a:endParaRPr lang="fr-FR" dirty="0"/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6908" y="1949356"/>
            <a:ext cx="408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E(Y)=</a:t>
            </a:r>
            <a:r>
              <a:rPr lang="en-GB" sz="2400" dirty="0">
                <a:latin typeface="Symbol" charset="2"/>
                <a:cs typeface="Symbol" charset="2"/>
              </a:rPr>
              <a:t>a</a:t>
            </a:r>
            <a:r>
              <a:rPr lang="en-GB" sz="2400" dirty="0"/>
              <a:t>+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>
                <a:latin typeface="Symbol" charset="2"/>
                <a:cs typeface="Symbol" charset="2"/>
              </a:rPr>
              <a:t>1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1 </a:t>
            </a:r>
            <a:r>
              <a:rPr lang="en-GB" sz="2400" dirty="0" smtClean="0"/>
              <a:t>+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+ </a:t>
            </a:r>
            <a:r>
              <a:rPr lang="en-GB" sz="24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g.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>
                <a:solidFill>
                  <a:schemeClr val="accent1"/>
                </a:solidFill>
              </a:rPr>
              <a:t>1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.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2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621440"/>
            <a:ext cx="7982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err="1">
                <a:solidFill>
                  <a:srgbClr val="000000"/>
                </a:solidFill>
                <a:latin typeface="Arial" charset="0"/>
              </a:rPr>
              <a:t>a</a:t>
            </a:r>
            <a:r>
              <a:rPr lang="fr-FR" b="1" dirty="0" err="1" smtClean="0">
                <a:solidFill>
                  <a:srgbClr val="000000"/>
                </a:solidFill>
                <a:latin typeface="Arial" charset="0"/>
              </a:rPr>
              <a:t>llows</a:t>
            </a:r>
            <a:r>
              <a:rPr lang="fr-FR" b="1" dirty="0" smtClean="0">
                <a:solidFill>
                  <a:srgbClr val="000000"/>
                </a:solidFill>
                <a:latin typeface="Arial" charset="0"/>
              </a:rPr>
              <a:t> us to </a:t>
            </a:r>
            <a:r>
              <a:rPr lang="fr-FR" b="1" dirty="0" err="1" smtClean="0">
                <a:solidFill>
                  <a:srgbClr val="000000"/>
                </a:solidFill>
                <a:latin typeface="Arial" charset="0"/>
              </a:rPr>
              <a:t>obtain</a:t>
            </a:r>
            <a:r>
              <a:rPr lang="fr-FR" b="1" dirty="0" smtClean="0">
                <a:solidFill>
                  <a:srgbClr val="000000"/>
                </a:solidFill>
                <a:latin typeface="Arial" charset="0"/>
              </a:rPr>
              <a:t>:</a:t>
            </a:r>
            <a:endParaRPr lang="fr-FR" dirty="0">
              <a:solidFill>
                <a:srgbClr val="000000"/>
              </a:solidFill>
            </a:endParaRPr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9545" y="3117488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an </a:t>
            </a:r>
            <a:r>
              <a:rPr lang="fr-FR" dirty="0" err="1">
                <a:solidFill>
                  <a:srgbClr val="FF6600"/>
                </a:solidFill>
              </a:rPr>
              <a:t>estimate</a:t>
            </a:r>
            <a:r>
              <a:rPr lang="fr-FR" dirty="0">
                <a:solidFill>
                  <a:srgbClr val="FF6600"/>
                </a:solidFill>
              </a:rPr>
              <a:t> of the </a:t>
            </a:r>
            <a:r>
              <a:rPr lang="fr-FR" dirty="0" err="1">
                <a:solidFill>
                  <a:srgbClr val="FF6600"/>
                </a:solidFill>
              </a:rPr>
              <a:t>effect</a:t>
            </a:r>
            <a:r>
              <a:rPr lang="fr-FR" dirty="0">
                <a:solidFill>
                  <a:srgbClr val="FF6600"/>
                </a:solidFill>
              </a:rPr>
              <a:t> of X</a:t>
            </a:r>
            <a:r>
              <a:rPr lang="fr-FR" baseline="-25000" dirty="0">
                <a:solidFill>
                  <a:srgbClr val="FF6600"/>
                </a:solidFill>
              </a:rPr>
              <a:t>1</a:t>
            </a:r>
            <a:r>
              <a:rPr lang="fr-FR" dirty="0">
                <a:solidFill>
                  <a:srgbClr val="FF6600"/>
                </a:solidFill>
              </a:rPr>
              <a:t> in </a:t>
            </a:r>
            <a:r>
              <a:rPr lang="fr-FR" dirty="0" err="1">
                <a:solidFill>
                  <a:srgbClr val="FF6600"/>
                </a:solidFill>
              </a:rPr>
              <a:t>subjects</a:t>
            </a:r>
            <a:r>
              <a:rPr lang="fr-FR" dirty="0">
                <a:solidFill>
                  <a:srgbClr val="FF6600"/>
                </a:solidFill>
              </a:rPr>
              <a:t> not </a:t>
            </a:r>
            <a:r>
              <a:rPr lang="fr-FR" dirty="0" err="1">
                <a:solidFill>
                  <a:srgbClr val="FF6600"/>
                </a:solidFill>
              </a:rPr>
              <a:t>exposed</a:t>
            </a:r>
            <a:r>
              <a:rPr lang="fr-FR" dirty="0">
                <a:solidFill>
                  <a:srgbClr val="FF6600"/>
                </a:solidFill>
              </a:rPr>
              <a:t> to X</a:t>
            </a:r>
            <a:r>
              <a:rPr lang="fr-FR" baseline="-25000" dirty="0">
                <a:solidFill>
                  <a:srgbClr val="FF6600"/>
                </a:solidFill>
              </a:rPr>
              <a:t>2</a:t>
            </a:r>
            <a:r>
              <a:rPr lang="fr-FR" dirty="0">
                <a:solidFill>
                  <a:srgbClr val="FF6600"/>
                </a:solidFill>
              </a:rPr>
              <a:t> </a:t>
            </a:r>
            <a:r>
              <a:rPr lang="fr-FR" dirty="0" smtClean="0">
                <a:solidFill>
                  <a:srgbClr val="FF6600"/>
                </a:solidFill>
              </a:rPr>
              <a:t>(</a:t>
            </a:r>
            <a:r>
              <a:rPr lang="fr-FR" dirty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789545" y="363922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an </a:t>
            </a:r>
            <a:r>
              <a:rPr lang="fr-FR" dirty="0" err="1">
                <a:solidFill>
                  <a:srgbClr val="FF6600"/>
                </a:solidFill>
              </a:rPr>
              <a:t>estimate</a:t>
            </a:r>
            <a:r>
              <a:rPr lang="fr-FR" dirty="0">
                <a:solidFill>
                  <a:srgbClr val="FF6600"/>
                </a:solidFill>
              </a:rPr>
              <a:t> of the </a:t>
            </a:r>
            <a:r>
              <a:rPr lang="fr-FR" dirty="0" err="1">
                <a:solidFill>
                  <a:srgbClr val="FF6600"/>
                </a:solidFill>
              </a:rPr>
              <a:t>effect</a:t>
            </a:r>
            <a:r>
              <a:rPr lang="fr-FR" dirty="0">
                <a:solidFill>
                  <a:srgbClr val="FF6600"/>
                </a:solidFill>
              </a:rPr>
              <a:t> of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>
                <a:solidFill>
                  <a:srgbClr val="FF6600"/>
                </a:solidFill>
              </a:rPr>
              <a:t>in </a:t>
            </a:r>
            <a:r>
              <a:rPr lang="fr-FR" dirty="0" err="1">
                <a:solidFill>
                  <a:srgbClr val="FF6600"/>
                </a:solidFill>
              </a:rPr>
              <a:t>subjects</a:t>
            </a:r>
            <a:r>
              <a:rPr lang="fr-FR" dirty="0">
                <a:solidFill>
                  <a:srgbClr val="FF6600"/>
                </a:solidFill>
              </a:rPr>
              <a:t> not </a:t>
            </a:r>
            <a:r>
              <a:rPr lang="fr-FR" dirty="0" err="1">
                <a:solidFill>
                  <a:srgbClr val="FF6600"/>
                </a:solidFill>
              </a:rPr>
              <a:t>exposed</a:t>
            </a:r>
            <a:r>
              <a:rPr lang="fr-FR" dirty="0">
                <a:solidFill>
                  <a:srgbClr val="FF6600"/>
                </a:solidFill>
              </a:rPr>
              <a:t> to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(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)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789545" y="4161137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an </a:t>
            </a:r>
            <a:r>
              <a:rPr lang="fr-FR" dirty="0" err="1">
                <a:solidFill>
                  <a:srgbClr val="FF6600"/>
                </a:solidFill>
              </a:rPr>
              <a:t>estimate</a:t>
            </a:r>
            <a:r>
              <a:rPr lang="fr-FR" dirty="0">
                <a:solidFill>
                  <a:srgbClr val="FF6600"/>
                </a:solidFill>
              </a:rPr>
              <a:t> of the </a:t>
            </a:r>
            <a:r>
              <a:rPr lang="fr-FR" dirty="0" err="1">
                <a:solidFill>
                  <a:srgbClr val="FF6600"/>
                </a:solidFill>
              </a:rPr>
              <a:t>effect</a:t>
            </a:r>
            <a:r>
              <a:rPr lang="fr-FR" dirty="0">
                <a:solidFill>
                  <a:srgbClr val="FF6600"/>
                </a:solidFill>
              </a:rPr>
              <a:t> of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>
                <a:solidFill>
                  <a:srgbClr val="FF6600"/>
                </a:solidFill>
              </a:rPr>
              <a:t>in </a:t>
            </a:r>
            <a:r>
              <a:rPr lang="fr-FR" dirty="0" err="1">
                <a:solidFill>
                  <a:srgbClr val="FF6600"/>
                </a:solidFill>
              </a:rPr>
              <a:t>subjects</a:t>
            </a:r>
            <a:r>
              <a:rPr lang="fr-FR" dirty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exposed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>
                <a:solidFill>
                  <a:srgbClr val="FF6600"/>
                </a:solidFill>
              </a:rPr>
              <a:t>to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(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+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g</a:t>
            </a:r>
            <a:r>
              <a:rPr lang="fr-FR" dirty="0" smtClean="0">
                <a:solidFill>
                  <a:srgbClr val="FF6600"/>
                </a:solidFill>
              </a:rPr>
              <a:t>)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457200" y="5105615"/>
            <a:ext cx="79825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/>
              <a:t>In other words, we now allowed for the effect of X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 to differ according to the value of X</a:t>
            </a:r>
            <a:r>
              <a:rPr lang="en-GB" sz="2200" baseline="-25000" dirty="0" smtClean="0"/>
              <a:t>2</a:t>
            </a:r>
          </a:p>
          <a:p>
            <a:r>
              <a:rPr lang="en-GB" sz="2200" dirty="0" smtClean="0"/>
              <a:t>(or, equivalently, for the effect measure of X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 to be modified by X</a:t>
            </a:r>
            <a:r>
              <a:rPr lang="en-GB" sz="2200" baseline="-25000" dirty="0" smtClean="0"/>
              <a:t>2</a:t>
            </a:r>
            <a:r>
              <a:rPr lang="en-GB" sz="2200" dirty="0" smtClean="0"/>
              <a:t>)</a:t>
            </a:r>
            <a:endParaRPr lang="en-GB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32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400" b="1" i="1" dirty="0" smtClean="0">
                <a:solidFill>
                  <a:srgbClr val="4F81BD"/>
                </a:solidFill>
                <a:latin typeface="Arial" charset="0"/>
              </a:rPr>
              <a:t>Effect measure modification</a:t>
            </a:r>
            <a:r>
              <a:rPr lang="en-US" sz="2400" dirty="0">
                <a:solidFill>
                  <a:srgbClr val="4F81BD"/>
                </a:solidFill>
                <a:latin typeface="Arial" charset="0"/>
              </a:rPr>
              <a:t/>
            </a:r>
            <a:br>
              <a:rPr lang="en-US" sz="2400" dirty="0">
                <a:solidFill>
                  <a:srgbClr val="4F81BD"/>
                </a:solidFill>
                <a:latin typeface="Arial" charset="0"/>
              </a:rPr>
            </a:br>
            <a:r>
              <a:rPr lang="en-US" sz="2400" dirty="0" smtClean="0">
                <a:solidFill>
                  <a:srgbClr val="4F81BD"/>
                </a:solidFill>
                <a:latin typeface="Arial" charset="0"/>
              </a:rPr>
              <a:t>Plot of the predicted values with one continuous covariate (X</a:t>
            </a:r>
            <a:r>
              <a:rPr lang="en-US" sz="2400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4F81BD"/>
                </a:solidFill>
                <a:latin typeface="Arial" charset="0"/>
              </a:rPr>
              <a:t>) and a binary covariate (X</a:t>
            </a:r>
            <a:r>
              <a:rPr lang="en-US" sz="2400" baseline="-25000" dirty="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en-US" sz="2400" dirty="0" smtClean="0">
                <a:solidFill>
                  <a:srgbClr val="4F81BD"/>
                </a:solidFill>
                <a:latin typeface="Arial" charset="0"/>
              </a:rPr>
              <a:t>)</a:t>
            </a:r>
            <a:endParaRPr lang="en-US" sz="2400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9097" y="6133812"/>
            <a:ext cx="8229600" cy="59826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</a:pPr>
            <a:r>
              <a:rPr lang="en-GB" sz="2000" dirty="0" smtClean="0">
                <a:latin typeface="Arial" charset="0"/>
              </a:rPr>
              <a:t>The estimated effect of X is different for subjects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=0 and for those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=1.</a:t>
            </a:r>
            <a:endParaRPr lang="en-GB" sz="2000" dirty="0">
              <a:latin typeface="Arial" charset="0"/>
            </a:endParaRP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4632325" y="1981200"/>
            <a:ext cx="1295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chemeClr val="accent1"/>
                </a:solidFill>
              </a:rPr>
              <a:t>X</a:t>
            </a:r>
            <a:r>
              <a:rPr lang="fr-FR" sz="1600" b="1" baseline="-25000" dirty="0" smtClean="0">
                <a:solidFill>
                  <a:schemeClr val="accent1"/>
                </a:solidFill>
              </a:rPr>
              <a:t>2</a:t>
            </a:r>
            <a:r>
              <a:rPr lang="fr-FR" sz="1600" b="1" dirty="0" smtClean="0">
                <a:solidFill>
                  <a:schemeClr val="accent1"/>
                </a:solidFill>
              </a:rPr>
              <a:t> = 1</a:t>
            </a:r>
            <a:endParaRPr lang="fr-FR" sz="1600" b="1" dirty="0">
              <a:solidFill>
                <a:schemeClr val="accent1"/>
              </a:solidFill>
            </a:endParaRP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>
                <a:latin typeface="Symbol" charset="0"/>
              </a:rPr>
              <a:t>1</a:t>
            </a:r>
            <a:r>
              <a:rPr lang="fr-FR" sz="1600" dirty="0" smtClean="0">
                <a:latin typeface="Symbol" charset="0"/>
              </a:rPr>
              <a:t>+</a:t>
            </a:r>
            <a:r>
              <a:rPr lang="fr-FR" sz="1600" dirty="0">
                <a:latin typeface="Symbol" charset="0"/>
              </a:rPr>
              <a:t>g</a:t>
            </a:r>
            <a:endParaRPr lang="en-US" sz="1600" dirty="0"/>
          </a:p>
        </p:txBody>
      </p:sp>
      <p:sp>
        <p:nvSpPr>
          <p:cNvPr id="82948" name="Line 5"/>
          <p:cNvSpPr>
            <a:spLocks noChangeShapeType="1"/>
          </p:cNvSpPr>
          <p:nvPr/>
        </p:nvSpPr>
        <p:spPr bwMode="auto">
          <a:xfrm>
            <a:off x="3327400" y="250825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49" name="Line 6"/>
          <p:cNvSpPr>
            <a:spLocks noChangeShapeType="1"/>
          </p:cNvSpPr>
          <p:nvPr/>
        </p:nvSpPr>
        <p:spPr bwMode="auto">
          <a:xfrm>
            <a:off x="2184400" y="4913313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0" name="Text Box 7"/>
          <p:cNvSpPr txBox="1">
            <a:spLocks noChangeArrowheads="1"/>
          </p:cNvSpPr>
          <p:nvPr/>
        </p:nvSpPr>
        <p:spPr bwMode="auto">
          <a:xfrm>
            <a:off x="6642100" y="4773613"/>
            <a:ext cx="596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 dirty="0" smtClean="0"/>
              <a:t>X</a:t>
            </a:r>
            <a:r>
              <a:rPr lang="fr-FR" sz="1800" b="1" baseline="-25000" dirty="0" smtClean="0"/>
              <a:t>1</a:t>
            </a:r>
            <a:endParaRPr lang="en-US" sz="1800" baseline="-25000" dirty="0"/>
          </a:p>
        </p:txBody>
      </p:sp>
      <p:sp>
        <p:nvSpPr>
          <p:cNvPr id="82951" name="Line 8"/>
          <p:cNvSpPr>
            <a:spLocks noChangeShapeType="1"/>
          </p:cNvSpPr>
          <p:nvPr/>
        </p:nvSpPr>
        <p:spPr bwMode="auto">
          <a:xfrm flipV="1">
            <a:off x="2552700" y="2736850"/>
            <a:ext cx="3314700" cy="148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2" name="Text Box 9"/>
          <p:cNvSpPr txBox="1">
            <a:spLocks noChangeArrowheads="1"/>
          </p:cNvSpPr>
          <p:nvPr/>
        </p:nvSpPr>
        <p:spPr bwMode="auto">
          <a:xfrm>
            <a:off x="5784850" y="2701925"/>
            <a:ext cx="1028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rgbClr val="FF0000"/>
                </a:solidFill>
              </a:rPr>
              <a:t>X</a:t>
            </a:r>
            <a:r>
              <a:rPr lang="fr-FR" sz="1600" b="1" baseline="-25000" dirty="0" smtClean="0">
                <a:solidFill>
                  <a:srgbClr val="FF0000"/>
                </a:solidFill>
              </a:rPr>
              <a:t>2</a:t>
            </a:r>
            <a:r>
              <a:rPr lang="fr-FR" sz="1600" b="1" dirty="0" smtClean="0">
                <a:solidFill>
                  <a:srgbClr val="FF0000"/>
                </a:solidFill>
              </a:rPr>
              <a:t> = 0</a:t>
            </a:r>
            <a:endParaRPr lang="fr-FR" sz="1600" b="1" dirty="0">
              <a:solidFill>
                <a:srgbClr val="FF0000"/>
              </a:solidFill>
            </a:endParaRP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 smtClean="0">
                <a:latin typeface="Symbol" charset="0"/>
              </a:rPr>
              <a:t>1</a:t>
            </a:r>
            <a:endParaRPr lang="en-US" sz="1600" baseline="-25000" dirty="0"/>
          </a:p>
        </p:txBody>
      </p:sp>
      <p:sp>
        <p:nvSpPr>
          <p:cNvPr id="82953" name="Line 10"/>
          <p:cNvSpPr>
            <a:spLocks noChangeShapeType="1"/>
          </p:cNvSpPr>
          <p:nvPr/>
        </p:nvSpPr>
        <p:spPr bwMode="auto">
          <a:xfrm flipV="1">
            <a:off x="2933700" y="2508250"/>
            <a:ext cx="2336800" cy="209708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4" name="Text Box 11"/>
          <p:cNvSpPr txBox="1">
            <a:spLocks noChangeArrowheads="1"/>
          </p:cNvSpPr>
          <p:nvPr/>
        </p:nvSpPr>
        <p:spPr bwMode="auto">
          <a:xfrm>
            <a:off x="2449927" y="1966912"/>
            <a:ext cx="12446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b="1" dirty="0" smtClean="0"/>
              <a:t>E(Y)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189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457" y="176318"/>
            <a:ext cx="8564721" cy="7721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008000"/>
                </a:solidFill>
              </a:rPr>
              <a:t>Example: Changes in mean sperm count over time</a:t>
            </a:r>
            <a:endParaRPr lang="en-GB" sz="3200" dirty="0">
              <a:solidFill>
                <a:srgbClr val="008000"/>
              </a:solidFill>
            </a:endParaRPr>
          </a:p>
        </p:txBody>
      </p:sp>
      <p:pic>
        <p:nvPicPr>
          <p:cNvPr id="5" name="Image 4" descr="Capture d’écran 2014-10-24 à 08.1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888"/>
            <a:ext cx="4163055" cy="348576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13286" y="6504053"/>
            <a:ext cx="2930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/>
              <a:t>(Swan, </a:t>
            </a:r>
            <a:r>
              <a:rPr lang="en-GB" sz="1400" i="1" dirty="0" smtClean="0"/>
              <a:t>EHP</a:t>
            </a:r>
            <a:r>
              <a:rPr lang="en-GB" sz="1400" dirty="0" smtClean="0"/>
              <a:t>, 2000)</a:t>
            </a:r>
            <a:endParaRPr lang="en-GB" sz="1400" dirty="0"/>
          </a:p>
        </p:txBody>
      </p:sp>
      <p:pic>
        <p:nvPicPr>
          <p:cNvPr id="8" name="Image 7" descr="Capture d’écran 2014-10-24 à 08.1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9" y="1005380"/>
            <a:ext cx="4359597" cy="489747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8640"/>
            <a:ext cx="416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1. Linear </a:t>
            </a:r>
            <a:r>
              <a:rPr lang="en-GB" b="1" dirty="0"/>
              <a:t>regression analysis without interaction term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80945" y="5725650"/>
            <a:ext cx="4163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2. Linear </a:t>
            </a:r>
            <a:r>
              <a:rPr lang="en-GB" b="1" dirty="0"/>
              <a:t>regression analysis </a:t>
            </a:r>
            <a:r>
              <a:rPr lang="en-GB" b="1" dirty="0" smtClean="0"/>
              <a:t>with interaction terms between year and Continent</a:t>
            </a:r>
            <a:endParaRPr lang="en-GB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44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What if X</a:t>
            </a:r>
            <a:r>
              <a:rPr lang="en-GB" sz="3600" baseline="-25000" dirty="0" smtClean="0">
                <a:solidFill>
                  <a:schemeClr val="accent1"/>
                </a:solidFill>
              </a:rPr>
              <a:t>1</a:t>
            </a:r>
            <a:r>
              <a:rPr lang="en-GB" sz="3600" dirty="0" smtClean="0">
                <a:solidFill>
                  <a:schemeClr val="accent1"/>
                </a:solidFill>
              </a:rPr>
              <a:t> and X</a:t>
            </a:r>
            <a:r>
              <a:rPr lang="en-GB" sz="3600" baseline="-25000" dirty="0" smtClean="0">
                <a:solidFill>
                  <a:schemeClr val="accent1"/>
                </a:solidFill>
              </a:rPr>
              <a:t>2</a:t>
            </a:r>
            <a:r>
              <a:rPr lang="en-GB" sz="3600" dirty="0" smtClean="0">
                <a:solidFill>
                  <a:schemeClr val="accent1"/>
                </a:solidFill>
              </a:rPr>
              <a:t> are both binary variables?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38963"/>
          </a:xfrm>
        </p:spPr>
        <p:txBody>
          <a:bodyPr/>
          <a:lstStyle/>
          <a:p>
            <a:r>
              <a:rPr lang="en-GB" dirty="0" smtClean="0"/>
              <a:t>The same model can be used</a:t>
            </a:r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24544" y="2331448"/>
            <a:ext cx="408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E(Y)=</a:t>
            </a:r>
            <a:r>
              <a:rPr lang="en-GB" sz="2400" dirty="0">
                <a:latin typeface="Symbol" charset="2"/>
                <a:cs typeface="Symbol" charset="2"/>
              </a:rPr>
              <a:t>a</a:t>
            </a:r>
            <a:r>
              <a:rPr lang="en-GB" sz="2400" dirty="0"/>
              <a:t>+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>
                <a:latin typeface="Symbol" charset="2"/>
                <a:cs typeface="Symbol" charset="2"/>
              </a:rPr>
              <a:t>1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1 </a:t>
            </a:r>
            <a:r>
              <a:rPr lang="en-GB" sz="2400" dirty="0" smtClean="0"/>
              <a:t>+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+ </a:t>
            </a:r>
            <a:r>
              <a:rPr lang="en-GB" sz="24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g.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>
                <a:solidFill>
                  <a:schemeClr val="accent1"/>
                </a:solidFill>
              </a:rPr>
              <a:t>1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.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2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966364" y="2331448"/>
            <a:ext cx="80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(IV.1)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7200" y="3005952"/>
            <a:ext cx="822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i="1" dirty="0" smtClean="0"/>
              <a:t>Since </a:t>
            </a:r>
            <a:r>
              <a:rPr lang="en-GB" sz="2200" dirty="0" smtClean="0"/>
              <a:t>X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 </a:t>
            </a:r>
            <a:r>
              <a:rPr lang="en-GB" sz="2200" dirty="0"/>
              <a:t>and X</a:t>
            </a:r>
            <a:r>
              <a:rPr lang="en-GB" sz="2200" baseline="-25000" dirty="0"/>
              <a:t>2</a:t>
            </a:r>
            <a:r>
              <a:rPr lang="en-GB" sz="2200" dirty="0"/>
              <a:t> </a:t>
            </a:r>
            <a:r>
              <a:rPr lang="en-GB" sz="2200" dirty="0" smtClean="0"/>
              <a:t>are both binary variables, we will assume that they are both coded with the values 0 and 1 (this is usually the safest option).</a:t>
            </a:r>
          </a:p>
          <a:p>
            <a:r>
              <a:rPr lang="en-GB" sz="2200" dirty="0" smtClean="0"/>
              <a:t>In this case, </a:t>
            </a:r>
            <a:r>
              <a:rPr lang="en-GB" sz="2200" dirty="0" smtClean="0">
                <a:solidFill>
                  <a:srgbClr val="FF6600"/>
                </a:solidFill>
              </a:rPr>
              <a:t>X</a:t>
            </a:r>
            <a:r>
              <a:rPr lang="en-GB" sz="2200" baseline="-25000" dirty="0" smtClean="0">
                <a:solidFill>
                  <a:srgbClr val="FF6600"/>
                </a:solidFill>
              </a:rPr>
              <a:t>1</a:t>
            </a:r>
            <a:r>
              <a:rPr lang="en-GB" sz="2200" dirty="0" smtClean="0">
                <a:solidFill>
                  <a:srgbClr val="FF6600"/>
                </a:solidFill>
              </a:rPr>
              <a:t>.X</a:t>
            </a:r>
            <a:r>
              <a:rPr lang="en-GB" sz="2200" baseline="-25000" dirty="0" smtClean="0">
                <a:solidFill>
                  <a:srgbClr val="FF6600"/>
                </a:solidFill>
              </a:rPr>
              <a:t>2</a:t>
            </a:r>
            <a:r>
              <a:rPr lang="en-GB" sz="2200" dirty="0" smtClean="0">
                <a:solidFill>
                  <a:srgbClr val="FF6600"/>
                </a:solidFill>
              </a:rPr>
              <a:t> is an indicator variable </a:t>
            </a:r>
            <a:r>
              <a:rPr lang="en-GB" sz="2200" dirty="0" smtClean="0"/>
              <a:t>with a value of 1 if and only if both </a:t>
            </a:r>
            <a:r>
              <a:rPr lang="en-GB" sz="2200" dirty="0"/>
              <a:t>X</a:t>
            </a:r>
            <a:r>
              <a:rPr lang="en-GB" sz="2200" baseline="-25000" dirty="0"/>
              <a:t>1</a:t>
            </a:r>
            <a:r>
              <a:rPr lang="en-GB" sz="2200" dirty="0"/>
              <a:t> and X</a:t>
            </a:r>
            <a:r>
              <a:rPr lang="en-GB" sz="2200" baseline="-25000" dirty="0"/>
              <a:t>2</a:t>
            </a:r>
            <a:r>
              <a:rPr lang="en-GB" sz="2200" dirty="0"/>
              <a:t> </a:t>
            </a:r>
            <a:r>
              <a:rPr lang="en-GB" sz="2200" dirty="0" smtClean="0"/>
              <a:t> have a value of 1.</a:t>
            </a:r>
            <a:endParaRPr lang="en-GB" sz="22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4307335"/>
            <a:ext cx="8229600" cy="1538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Let us write the values predicted by this model in the 4 categories defined by all the possible combinations of X</a:t>
            </a:r>
            <a:r>
              <a:rPr lang="en-GB" baseline="-25000" dirty="0" smtClean="0"/>
              <a:t>1</a:t>
            </a:r>
            <a:r>
              <a:rPr lang="en-GB" dirty="0" smtClean="0"/>
              <a:t> and X</a:t>
            </a:r>
            <a:r>
              <a:rPr lang="en-GB" baseline="-25000" dirty="0" smtClean="0"/>
              <a:t>2</a:t>
            </a:r>
            <a:r>
              <a:rPr lang="en-GB" dirty="0" smtClean="0"/>
              <a:t>:</a:t>
            </a:r>
          </a:p>
          <a:p>
            <a:endParaRPr lang="en-GB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17210"/>
              </p:ext>
            </p:extLst>
          </p:nvPr>
        </p:nvGraphicFramePr>
        <p:xfrm>
          <a:off x="3693158" y="5156168"/>
          <a:ext cx="3609911" cy="153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455"/>
                <a:gridCol w="670727"/>
                <a:gridCol w="1063529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200" b="1" dirty="0" smtClean="0"/>
                        <a:t>X</a:t>
                      </a:r>
                      <a:r>
                        <a:rPr lang="en-GB" sz="2200" b="1" baseline="-25000" dirty="0" smtClean="0"/>
                        <a:t>1</a:t>
                      </a:r>
                      <a:endParaRPr lang="en-GB" sz="2200" b="1" baseline="-25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X</a:t>
                      </a:r>
                      <a:r>
                        <a:rPr lang="en-GB" sz="1800" b="1" baseline="-25000" dirty="0" smtClean="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1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2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1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2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g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Espace réservé du contenu 2"/>
          <p:cNvSpPr txBox="1">
            <a:spLocks/>
          </p:cNvSpPr>
          <p:nvPr/>
        </p:nvSpPr>
        <p:spPr>
          <a:xfrm>
            <a:off x="544945" y="5846298"/>
            <a:ext cx="3148213" cy="9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FF6600"/>
                </a:solidFill>
              </a:rPr>
              <a:t>Predicted values E(Y):</a:t>
            </a:r>
            <a:endParaRPr lang="en-GB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956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More interesting interactions…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3156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If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1</a:t>
            </a:r>
            <a:r>
              <a:rPr lang="en-GB" dirty="0">
                <a:solidFill>
                  <a:srgbClr val="FF6600"/>
                </a:solidFill>
              </a:rPr>
              <a:t> </a:t>
            </a:r>
            <a:r>
              <a:rPr lang="en-GB" dirty="0"/>
              <a:t>is a </a:t>
            </a:r>
            <a:r>
              <a:rPr lang="en-GB" dirty="0" smtClean="0">
                <a:solidFill>
                  <a:srgbClr val="FF6600"/>
                </a:solidFill>
              </a:rPr>
              <a:t>continuous</a:t>
            </a:r>
            <a:r>
              <a:rPr lang="en-GB" dirty="0" smtClean="0"/>
              <a:t> variable </a:t>
            </a:r>
            <a:r>
              <a:rPr lang="en-GB" dirty="0"/>
              <a:t>and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2</a:t>
            </a:r>
            <a:r>
              <a:rPr lang="en-GB" dirty="0">
                <a:solidFill>
                  <a:srgbClr val="FF6600"/>
                </a:solidFill>
              </a:rPr>
              <a:t> </a:t>
            </a:r>
            <a:r>
              <a:rPr lang="en-GB" dirty="0" smtClean="0">
                <a:solidFill>
                  <a:srgbClr val="FF6600"/>
                </a:solidFill>
              </a:rPr>
              <a:t>is a binary </a:t>
            </a:r>
            <a:r>
              <a:rPr lang="en-GB" dirty="0" smtClean="0"/>
              <a:t>variable</a:t>
            </a:r>
            <a:endParaRPr lang="en-GB" dirty="0"/>
          </a:p>
          <a:p>
            <a:pPr marL="457200" lvl="1" indent="0">
              <a:buNone/>
            </a:pPr>
            <a:r>
              <a:rPr lang="en-GB" dirty="0" smtClean="0"/>
              <a:t>Simple interaction term (</a:t>
            </a:r>
            <a:r>
              <a:rPr lang="en-GB" i="1" dirty="0" smtClean="0"/>
              <a:t>see above</a:t>
            </a:r>
            <a:r>
              <a:rPr lang="en-GB" dirty="0" smtClean="0"/>
              <a:t>)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1 </a:t>
            </a:r>
            <a:r>
              <a:rPr lang="en-GB" dirty="0" smtClean="0">
                <a:solidFill>
                  <a:srgbClr val="FF6600"/>
                </a:solidFill>
              </a:rPr>
              <a:t>and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2</a:t>
            </a:r>
            <a:r>
              <a:rPr lang="en-GB" dirty="0">
                <a:solidFill>
                  <a:srgbClr val="FF6600"/>
                </a:solidFill>
              </a:rPr>
              <a:t> </a:t>
            </a:r>
            <a:r>
              <a:rPr lang="en-GB" dirty="0" smtClean="0">
                <a:solidFill>
                  <a:srgbClr val="FF6600"/>
                </a:solidFill>
              </a:rPr>
              <a:t>are binary</a:t>
            </a:r>
            <a:endParaRPr lang="en-GB" dirty="0">
              <a:solidFill>
                <a:srgbClr val="FF6600"/>
              </a:solidFill>
            </a:endParaRPr>
          </a:p>
          <a:p>
            <a:pPr marL="0" lvl="1" indent="0">
              <a:buNone/>
            </a:pPr>
            <a:r>
              <a:rPr lang="en-GB" dirty="0" smtClean="0"/>
              <a:t>	Simple </a:t>
            </a:r>
            <a:r>
              <a:rPr lang="en-GB" dirty="0"/>
              <a:t>interaction term (</a:t>
            </a:r>
            <a:r>
              <a:rPr lang="en-GB" i="1" dirty="0"/>
              <a:t>see above</a:t>
            </a:r>
            <a:r>
              <a:rPr lang="en-GB" dirty="0"/>
              <a:t>)</a:t>
            </a:r>
          </a:p>
          <a:p>
            <a:endParaRPr lang="en-GB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GB" dirty="0" smtClean="0"/>
              <a:t>If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1 </a:t>
            </a:r>
            <a:r>
              <a:rPr lang="en-GB" dirty="0" smtClean="0"/>
              <a:t>is a </a:t>
            </a:r>
            <a:r>
              <a:rPr lang="en-GB" dirty="0" smtClean="0">
                <a:solidFill>
                  <a:srgbClr val="FF6600"/>
                </a:solidFill>
              </a:rPr>
              <a:t>categorical</a:t>
            </a:r>
            <a:r>
              <a:rPr lang="en-GB" dirty="0" smtClean="0"/>
              <a:t> variable and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2 </a:t>
            </a:r>
            <a:r>
              <a:rPr lang="en-GB" dirty="0" smtClean="0">
                <a:solidFill>
                  <a:srgbClr val="FF6600"/>
                </a:solidFill>
              </a:rPr>
              <a:t>binary</a:t>
            </a:r>
          </a:p>
          <a:p>
            <a:pPr marL="400050" lvl="2" indent="0">
              <a:buNone/>
            </a:pPr>
            <a:r>
              <a:rPr lang="en-GB" dirty="0" smtClean="0"/>
              <a:t>It is safer to code X</a:t>
            </a:r>
            <a:r>
              <a:rPr lang="en-GB" baseline="-25000" dirty="0" smtClean="0"/>
              <a:t>1</a:t>
            </a:r>
            <a:r>
              <a:rPr lang="en-GB" dirty="0" smtClean="0"/>
              <a:t> with dummy variables (k-1 if X</a:t>
            </a:r>
            <a:r>
              <a:rPr lang="en-GB" baseline="-25000" dirty="0" smtClean="0"/>
              <a:t>1</a:t>
            </a:r>
            <a:r>
              <a:rPr lang="en-GB" dirty="0" smtClean="0"/>
              <a:t> has k categories)</a:t>
            </a:r>
          </a:p>
          <a:p>
            <a:pPr marL="400050" lvl="2" indent="0">
              <a:buNone/>
            </a:pPr>
            <a:r>
              <a:rPr lang="en-GB" dirty="0" smtClean="0"/>
              <a:t>And to add an interaction term with each of these dummy covariates</a:t>
            </a:r>
            <a:endParaRPr lang="en-GB" dirty="0"/>
          </a:p>
          <a:p>
            <a:endParaRPr lang="en-GB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GB" dirty="0"/>
              <a:t>If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1 </a:t>
            </a:r>
            <a:r>
              <a:rPr lang="en-GB" dirty="0" smtClean="0"/>
              <a:t>and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2 </a:t>
            </a:r>
            <a:r>
              <a:rPr lang="en-GB" dirty="0" smtClean="0">
                <a:solidFill>
                  <a:srgbClr val="FF6600"/>
                </a:solidFill>
              </a:rPr>
              <a:t>are continuous covariates</a:t>
            </a:r>
            <a:endParaRPr lang="en-GB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GB" dirty="0" smtClean="0"/>
              <a:t>A safe option is to transform them in categories, code them by dummy variables, and create interaction terms for all the pairwise combinations of the dummy covariates. This means (j-1)x(k-1) terms for the interaction if X</a:t>
            </a:r>
            <a:r>
              <a:rPr lang="en-GB" baseline="-25000" dirty="0" smtClean="0"/>
              <a:t>1</a:t>
            </a:r>
            <a:r>
              <a:rPr lang="en-GB" dirty="0" smtClean="0"/>
              <a:t> and X</a:t>
            </a:r>
            <a:r>
              <a:rPr lang="en-GB" baseline="-25000" dirty="0" smtClean="0"/>
              <a:t>2</a:t>
            </a:r>
            <a:r>
              <a:rPr lang="en-GB" dirty="0" smtClean="0"/>
              <a:t> are coded with j and k categories.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9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8478"/>
            <a:ext cx="82296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 smtClean="0"/>
              <a:t>V. As a conclusion</a:t>
            </a:r>
            <a:br>
              <a:rPr lang="en-GB" dirty="0" smtClean="0"/>
            </a:br>
            <a:r>
              <a:rPr lang="en-GB" dirty="0" smtClean="0"/>
              <a:t>Regression models are flexible…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 descr="Capture d’écran 2012-10-03 à 16.0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95" y="2761123"/>
            <a:ext cx="2110467" cy="2243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21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680"/>
          </a:xfrm>
        </p:spPr>
        <p:txBody>
          <a:bodyPr/>
          <a:lstStyle/>
          <a:p>
            <a:r>
              <a:rPr lang="en-GB" dirty="0" smtClean="0">
                <a:solidFill>
                  <a:srgbClr val="3366FF"/>
                </a:solidFill>
              </a:rPr>
              <a:t>What comes in? What goes out?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8749" y="1600201"/>
            <a:ext cx="5086298" cy="767466"/>
          </a:xfrm>
          <a:ln>
            <a:solidFill>
              <a:srgbClr val="3366FF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3200" b="1" dirty="0" smtClean="0">
                <a:solidFill>
                  <a:srgbClr val="FF6600"/>
                </a:solidFill>
                <a:cs typeface="Times New Roman" charset="0"/>
              </a:rPr>
              <a:t>+…</a:t>
            </a:r>
            <a:r>
              <a:rPr lang="en-GB" sz="3200" dirty="0">
                <a:solidFill>
                  <a:srgbClr val="FF6600"/>
                </a:solidFill>
              </a:rPr>
              <a:t>+</a:t>
            </a:r>
            <a:r>
              <a:rPr lang="en-GB" sz="3200" dirty="0" smtClean="0">
                <a:solidFill>
                  <a:srgbClr val="FF6600"/>
                </a:solidFill>
              </a:rPr>
              <a:t>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 err="1" smtClean="0">
                <a:solidFill>
                  <a:srgbClr val="FF6600"/>
                </a:solidFill>
                <a:cs typeface="Times New Roman" charset="0"/>
              </a:rPr>
              <a:t>p</a:t>
            </a:r>
            <a:r>
              <a:rPr lang="en-GB" sz="3200" dirty="0" err="1" smtClean="0">
                <a:solidFill>
                  <a:srgbClr val="FF6600"/>
                </a:solidFill>
              </a:rPr>
              <a:t>X</a:t>
            </a:r>
            <a:r>
              <a:rPr lang="en-GB" sz="3200" baseline="-25000" dirty="0" err="1" smtClean="0">
                <a:solidFill>
                  <a:srgbClr val="FF6600"/>
                </a:solidFill>
              </a:rPr>
              <a:t>p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216" y="3198704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It is also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677735" y="2148147"/>
            <a:ext cx="486006" cy="105055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2971" y="4746615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>
          <a:xfrm flipH="1" flipV="1">
            <a:off x="2574264" y="2029802"/>
            <a:ext cx="655467" cy="271681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867576" y="3130697"/>
            <a:ext cx="323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, … </a:t>
            </a:r>
            <a:r>
              <a:rPr lang="en-GB" sz="2400" dirty="0" err="1" smtClean="0">
                <a:latin typeface="Corbel"/>
                <a:cs typeface="Corbel"/>
              </a:rPr>
              <a:t>X</a:t>
            </a:r>
            <a:r>
              <a:rPr lang="en-GB" sz="2400" baseline="-25000" dirty="0" err="1" smtClean="0">
                <a:latin typeface="Corbel"/>
                <a:cs typeface="Corbel"/>
              </a:rPr>
              <a:t>p</a:t>
            </a:r>
            <a:r>
              <a:rPr lang="en-GB" sz="2400" dirty="0" smtClean="0">
                <a:latin typeface="Corbel"/>
                <a:cs typeface="Corbel"/>
              </a:rPr>
              <a:t> are the </a:t>
            </a:r>
            <a:r>
              <a:rPr lang="en-GB" sz="2400" i="1" dirty="0" smtClean="0">
                <a:latin typeface="Corbel"/>
                <a:cs typeface="Corbel"/>
              </a:rPr>
              <a:t>independent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variables or </a:t>
            </a:r>
            <a:r>
              <a:rPr lang="en-GB" sz="2400" i="1" dirty="0" smtClean="0">
                <a:latin typeface="Corbel"/>
                <a:cs typeface="Corbel"/>
              </a:rPr>
              <a:t>covariates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5311565" y="2148147"/>
            <a:ext cx="1076854" cy="121423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3950773" y="2148148"/>
            <a:ext cx="2270365" cy="379879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046251" y="5716110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smtClean="0">
                <a:cs typeface="Times New Roman" charset="0"/>
              </a:rPr>
              <a:t>1</a:t>
            </a:r>
            <a:r>
              <a:rPr lang="en-GB" sz="2400" b="1" dirty="0" smtClean="0">
                <a:cs typeface="Times New Roman" charset="0"/>
              </a:rPr>
              <a:t> …</a:t>
            </a:r>
            <a:r>
              <a:rPr lang="en-GB" sz="2400" dirty="0" smtClean="0">
                <a:cs typeface="Times New Roman" charset="0"/>
              </a:rPr>
              <a:t> </a:t>
            </a:r>
            <a:r>
              <a:rPr lang="en-GB" sz="2400" dirty="0" err="1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err="1" smtClean="0">
                <a:cs typeface="Times New Roman" charset="0"/>
              </a:rPr>
              <a:t>p</a:t>
            </a:r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the model’s parameters.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033826" y="4587608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them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98439" y="5852074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it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3231" y="6473279"/>
            <a:ext cx="4490770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The software estimates them for you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-1" y="4315728"/>
            <a:ext cx="5227925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Can also be estimated by the software</a:t>
            </a:r>
            <a:endParaRPr lang="en-GB" sz="2200" dirty="0">
              <a:latin typeface="Corbel"/>
              <a:cs typeface="Corbe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" y="1230973"/>
            <a:ext cx="1742929" cy="113669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64324" y="1230973"/>
            <a:ext cx="1838973" cy="11993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0741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…Flexible in terms of </a:t>
            </a:r>
            <a:r>
              <a:rPr lang="en-GB" sz="3600" dirty="0" smtClean="0">
                <a:solidFill>
                  <a:srgbClr val="FF6600"/>
                </a:solidFill>
              </a:rPr>
              <a:t>ability to </a:t>
            </a:r>
            <a:r>
              <a:rPr lang="en-GB" sz="3600" b="1" dirty="0" smtClean="0">
                <a:solidFill>
                  <a:srgbClr val="FF6600"/>
                </a:solidFill>
              </a:rPr>
              <a:t>take into account </a:t>
            </a:r>
            <a:r>
              <a:rPr lang="en-GB" sz="3600" dirty="0" smtClean="0">
                <a:solidFill>
                  <a:srgbClr val="FF6600"/>
                </a:solidFill>
              </a:rPr>
              <a:t>potential </a:t>
            </a:r>
            <a:r>
              <a:rPr lang="en-GB" sz="3600" b="1" dirty="0" smtClean="0">
                <a:solidFill>
                  <a:srgbClr val="FF6600"/>
                </a:solidFill>
              </a:rPr>
              <a:t>confounders</a:t>
            </a:r>
            <a:endParaRPr lang="en-GB" sz="3600" b="1" dirty="0">
              <a:solidFill>
                <a:srgbClr val="FF66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3391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We have seen that various types of adjustment covariates can be taken into account</a:t>
            </a:r>
          </a:p>
          <a:p>
            <a:pPr lvl="1"/>
            <a:r>
              <a:rPr lang="en-GB" sz="2000" dirty="0" smtClean="0"/>
              <a:t>Binary, categorical, continuous covariates</a:t>
            </a:r>
          </a:p>
          <a:p>
            <a:pPr lvl="1"/>
            <a:r>
              <a:rPr lang="en-GB" sz="2000" dirty="0" smtClean="0"/>
              <a:t>Beware of the coding of categorical and continuous covariates in the model!</a:t>
            </a:r>
          </a:p>
          <a:p>
            <a:pPr lvl="1"/>
            <a:r>
              <a:rPr lang="en-GB" sz="2000" dirty="0" smtClean="0"/>
              <a:t>Do not ask the model to estimate too many parameters at the same time</a:t>
            </a:r>
          </a:p>
          <a:p>
            <a:pPr marL="914400" lvl="2" indent="0">
              <a:buNone/>
            </a:pPr>
            <a:r>
              <a:rPr lang="en-GB" sz="2000" dirty="0" smtClean="0">
                <a:solidFill>
                  <a:schemeClr val="accent6"/>
                </a:solidFill>
              </a:rPr>
              <a:t>Limit to n/10</a:t>
            </a:r>
            <a:r>
              <a:rPr lang="en-GB" sz="2000" dirty="0" smtClean="0"/>
              <a:t>, where n is the number of observations in the regression model</a:t>
            </a:r>
            <a:endParaRPr lang="en-GB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89" y="4705960"/>
            <a:ext cx="2354219" cy="17954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4605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One speaks of effect measure modification when the apparent effect of a variable X is different in subgroups defined by another covariates</a:t>
            </a:r>
          </a:p>
          <a:p>
            <a:pPr lvl="1"/>
            <a:r>
              <a:rPr lang="en-GB" dirty="0" smtClean="0"/>
              <a:t>For example, the effect of smoking on cardiovascular diseases may be stronger (or weaker) in men than in women</a:t>
            </a:r>
          </a:p>
          <a:p>
            <a:pPr marL="0" indent="0">
              <a:buNone/>
            </a:pPr>
            <a:r>
              <a:rPr lang="en-GB" dirty="0" smtClean="0"/>
              <a:t>	</a:t>
            </a:r>
            <a:r>
              <a:rPr lang="en-GB" sz="1900" dirty="0" smtClean="0"/>
              <a:t>(this is sometimes called interaction, but this term has </a:t>
            </a:r>
            <a:r>
              <a:rPr lang="en-GB" sz="1900" dirty="0" smtClean="0"/>
              <a:t>many different </a:t>
            </a:r>
            <a:r>
              <a:rPr lang="en-GB" sz="1900" dirty="0" smtClean="0"/>
              <a:t>	meanings and should be avoided)</a:t>
            </a:r>
          </a:p>
          <a:p>
            <a:r>
              <a:rPr lang="en-GB" dirty="0" smtClean="0"/>
              <a:t>By default, the regression model E(Y)=</a:t>
            </a:r>
            <a:r>
              <a:rPr lang="en-GB" dirty="0" smtClean="0">
                <a:latin typeface="Symbol" charset="2"/>
                <a:cs typeface="Symbol" charset="2"/>
              </a:rPr>
              <a:t>a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>
                <a:latin typeface="Symbol" charset="2"/>
                <a:cs typeface="Symbol" charset="2"/>
              </a:rPr>
              <a:t>1</a:t>
            </a:r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/>
              <a:t>2</a:t>
            </a:r>
            <a:r>
              <a:rPr lang="en-GB" dirty="0" smtClean="0"/>
              <a:t>X</a:t>
            </a:r>
            <a:r>
              <a:rPr lang="en-GB" baseline="-25000" dirty="0" smtClean="0"/>
              <a:t>2</a:t>
            </a:r>
            <a:r>
              <a:rPr lang="en-GB" dirty="0" smtClean="0"/>
              <a:t> will not be able to tell you that the effect measure of </a:t>
            </a:r>
            <a:r>
              <a:rPr lang="en-GB" dirty="0" smtClean="0"/>
              <a:t>X</a:t>
            </a:r>
            <a:r>
              <a:rPr lang="en-GB" baseline="-25000" dirty="0"/>
              <a:t>1</a:t>
            </a:r>
            <a:r>
              <a:rPr lang="en-GB" dirty="0" smtClean="0"/>
              <a:t> </a:t>
            </a:r>
            <a:r>
              <a:rPr lang="en-GB" dirty="0" smtClean="0"/>
              <a:t>varies with X</a:t>
            </a:r>
            <a:r>
              <a:rPr lang="en-GB" baseline="-25000" dirty="0" smtClean="0"/>
              <a:t>2</a:t>
            </a:r>
            <a:r>
              <a:rPr lang="en-GB" dirty="0" smtClean="0"/>
              <a:t> if you do not ask him…</a:t>
            </a:r>
          </a:p>
          <a:p>
            <a:r>
              <a:rPr lang="en-GB" dirty="0" smtClean="0"/>
              <a:t>A solution is to add another variable in the model that simultaneously depends on </a:t>
            </a:r>
            <a:r>
              <a:rPr lang="en-GB" dirty="0" smtClean="0"/>
              <a:t>X</a:t>
            </a:r>
            <a:r>
              <a:rPr lang="en-GB" baseline="-25000" dirty="0"/>
              <a:t>1</a:t>
            </a:r>
            <a:r>
              <a:rPr lang="en-GB" dirty="0" smtClean="0"/>
              <a:t> </a:t>
            </a:r>
            <a:r>
              <a:rPr lang="en-GB" dirty="0" smtClean="0"/>
              <a:t>and X</a:t>
            </a:r>
            <a:r>
              <a:rPr lang="en-GB" baseline="-25000" dirty="0" smtClean="0"/>
              <a:t>2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For example, the product of </a:t>
            </a:r>
            <a:r>
              <a:rPr lang="en-GB" dirty="0" smtClean="0"/>
              <a:t>X</a:t>
            </a:r>
            <a:r>
              <a:rPr lang="en-GB" baseline="-25000" dirty="0"/>
              <a:t>1</a:t>
            </a:r>
            <a:r>
              <a:rPr lang="en-GB" dirty="0" smtClean="0"/>
              <a:t> </a:t>
            </a:r>
            <a:r>
              <a:rPr lang="en-GB" dirty="0" smtClean="0"/>
              <a:t>and X</a:t>
            </a:r>
            <a:r>
              <a:rPr lang="en-GB" baseline="-25000" dirty="0" smtClean="0"/>
              <a:t>2</a:t>
            </a:r>
            <a:r>
              <a:rPr lang="en-GB" dirty="0" smtClean="0"/>
              <a:t> can sometimes be used:</a:t>
            </a:r>
            <a:endParaRPr lang="en-GB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chemeClr val="accent1"/>
                </a:solidFill>
              </a:rPr>
              <a:t>…Flexible in terms of </a:t>
            </a:r>
            <a:r>
              <a:rPr lang="en-GB" sz="3600" b="1" dirty="0" smtClean="0">
                <a:solidFill>
                  <a:srgbClr val="FF6600"/>
                </a:solidFill>
              </a:rPr>
              <a:t>allowing effect measure modification between covariates</a:t>
            </a:r>
            <a:endParaRPr lang="en-GB" sz="3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94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400" b="1" i="1" dirty="0" smtClean="0">
                <a:solidFill>
                  <a:schemeClr val="accent1"/>
                </a:solidFill>
                <a:latin typeface="Arial" charset="0"/>
              </a:rPr>
              <a:t>Effect measure modification</a:t>
            </a:r>
            <a:r>
              <a:rPr lang="en-US" sz="2400" dirty="0">
                <a:solidFill>
                  <a:schemeClr val="accent1"/>
                </a:solidFill>
                <a:latin typeface="Arial" charset="0"/>
              </a:rPr>
              <a:t/>
            </a:r>
            <a:br>
              <a:rPr lang="en-US" sz="2400" dirty="0">
                <a:solidFill>
                  <a:schemeClr val="accent1"/>
                </a:solidFill>
                <a:latin typeface="Arial" charset="0"/>
              </a:rPr>
            </a:br>
            <a:r>
              <a:rPr lang="en-US" sz="2400" dirty="0" smtClean="0">
                <a:solidFill>
                  <a:schemeClr val="accent1"/>
                </a:solidFill>
                <a:latin typeface="Arial" charset="0"/>
              </a:rPr>
              <a:t>Plot of the predicted values with one continuous covariate (X) and a binary covariate (X</a:t>
            </a:r>
            <a:r>
              <a:rPr lang="en-US" sz="2400" baseline="-25000" dirty="0" smtClean="0">
                <a:solidFill>
                  <a:schemeClr val="accent1"/>
                </a:solidFill>
                <a:latin typeface="Arial" charset="0"/>
              </a:rPr>
              <a:t>2</a:t>
            </a:r>
            <a:r>
              <a:rPr lang="en-US" sz="2400" dirty="0" smtClean="0">
                <a:solidFill>
                  <a:schemeClr val="accent1"/>
                </a:solidFill>
                <a:latin typeface="Arial" charset="0"/>
              </a:rPr>
              <a:t>)</a:t>
            </a:r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9097" y="6133812"/>
            <a:ext cx="8229600" cy="59826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</a:pPr>
            <a:r>
              <a:rPr lang="en-GB" sz="2000" dirty="0" smtClean="0">
                <a:latin typeface="Arial" charset="0"/>
              </a:rPr>
              <a:t>The estimated effect of X is different for subjects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=0 and for those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=1.</a:t>
            </a:r>
            <a:endParaRPr lang="en-GB" sz="2000" dirty="0">
              <a:latin typeface="Arial" charset="0"/>
            </a:endParaRP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4632325" y="1981200"/>
            <a:ext cx="1295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chemeClr val="accent1"/>
                </a:solidFill>
              </a:rPr>
              <a:t>X</a:t>
            </a:r>
            <a:r>
              <a:rPr lang="fr-FR" sz="1600" b="1" baseline="-25000" dirty="0" smtClean="0">
                <a:solidFill>
                  <a:schemeClr val="accent1"/>
                </a:solidFill>
              </a:rPr>
              <a:t>2</a:t>
            </a:r>
            <a:r>
              <a:rPr lang="fr-FR" sz="1600" b="1" dirty="0" smtClean="0">
                <a:solidFill>
                  <a:schemeClr val="accent1"/>
                </a:solidFill>
              </a:rPr>
              <a:t> </a:t>
            </a:r>
            <a:r>
              <a:rPr lang="fr-FR" sz="1600" b="1" dirty="0">
                <a:solidFill>
                  <a:schemeClr val="accent1"/>
                </a:solidFill>
              </a:rPr>
              <a:t>=1</a:t>
            </a: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>
                <a:latin typeface="Symbol" charset="0"/>
              </a:rPr>
              <a:t>1</a:t>
            </a:r>
            <a:r>
              <a:rPr lang="fr-FR" sz="1600" dirty="0" smtClean="0">
                <a:latin typeface="Symbol" charset="0"/>
              </a:rPr>
              <a:t>+</a:t>
            </a:r>
            <a:r>
              <a:rPr lang="fr-FR" sz="1600" dirty="0">
                <a:latin typeface="Symbol" charset="0"/>
              </a:rPr>
              <a:t>g</a:t>
            </a:r>
            <a:endParaRPr lang="en-US" sz="1600" dirty="0"/>
          </a:p>
        </p:txBody>
      </p:sp>
      <p:sp>
        <p:nvSpPr>
          <p:cNvPr id="82948" name="Line 5"/>
          <p:cNvSpPr>
            <a:spLocks noChangeShapeType="1"/>
          </p:cNvSpPr>
          <p:nvPr/>
        </p:nvSpPr>
        <p:spPr bwMode="auto">
          <a:xfrm>
            <a:off x="3327400" y="250825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49" name="Line 6"/>
          <p:cNvSpPr>
            <a:spLocks noChangeShapeType="1"/>
          </p:cNvSpPr>
          <p:nvPr/>
        </p:nvSpPr>
        <p:spPr bwMode="auto">
          <a:xfrm>
            <a:off x="2184400" y="4913313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0" name="Text Box 7"/>
          <p:cNvSpPr txBox="1">
            <a:spLocks noChangeArrowheads="1"/>
          </p:cNvSpPr>
          <p:nvPr/>
        </p:nvSpPr>
        <p:spPr bwMode="auto">
          <a:xfrm>
            <a:off x="6438079" y="4893904"/>
            <a:ext cx="604274" cy="51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 dirty="0" smtClean="0"/>
              <a:t>X</a:t>
            </a:r>
            <a:r>
              <a:rPr lang="fr-FR" sz="1800" b="1" baseline="-25000" dirty="0" smtClean="0"/>
              <a:t>1</a:t>
            </a:r>
            <a:endParaRPr lang="en-US" sz="1800" baseline="-25000" dirty="0"/>
          </a:p>
        </p:txBody>
      </p:sp>
      <p:sp>
        <p:nvSpPr>
          <p:cNvPr id="82951" name="Line 8"/>
          <p:cNvSpPr>
            <a:spLocks noChangeShapeType="1"/>
          </p:cNvSpPr>
          <p:nvPr/>
        </p:nvSpPr>
        <p:spPr bwMode="auto">
          <a:xfrm flipV="1">
            <a:off x="2552700" y="2736850"/>
            <a:ext cx="3314700" cy="1485900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2" name="Text Box 9"/>
          <p:cNvSpPr txBox="1">
            <a:spLocks noChangeArrowheads="1"/>
          </p:cNvSpPr>
          <p:nvPr/>
        </p:nvSpPr>
        <p:spPr bwMode="auto">
          <a:xfrm>
            <a:off x="5784850" y="2701925"/>
            <a:ext cx="1028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chemeClr val="accent6"/>
                </a:solidFill>
              </a:rPr>
              <a:t>X</a:t>
            </a:r>
            <a:r>
              <a:rPr lang="fr-FR" sz="1600" b="1" baseline="-25000" dirty="0" smtClean="0">
                <a:solidFill>
                  <a:schemeClr val="accent6"/>
                </a:solidFill>
              </a:rPr>
              <a:t>2</a:t>
            </a:r>
            <a:r>
              <a:rPr lang="fr-FR" sz="1600" b="1" dirty="0" smtClean="0">
                <a:solidFill>
                  <a:schemeClr val="accent6"/>
                </a:solidFill>
              </a:rPr>
              <a:t> </a:t>
            </a:r>
            <a:r>
              <a:rPr lang="fr-FR" sz="1600" b="1" dirty="0">
                <a:solidFill>
                  <a:schemeClr val="accent6"/>
                </a:solidFill>
              </a:rPr>
              <a:t>=0</a:t>
            </a: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 smtClean="0">
                <a:latin typeface="Symbol" charset="0"/>
              </a:rPr>
              <a:t>1</a:t>
            </a:r>
            <a:endParaRPr lang="en-US" sz="1600" baseline="-25000" dirty="0"/>
          </a:p>
        </p:txBody>
      </p:sp>
      <p:sp>
        <p:nvSpPr>
          <p:cNvPr id="82953" name="Line 10"/>
          <p:cNvSpPr>
            <a:spLocks noChangeShapeType="1"/>
          </p:cNvSpPr>
          <p:nvPr/>
        </p:nvSpPr>
        <p:spPr bwMode="auto">
          <a:xfrm flipV="1">
            <a:off x="2933700" y="2508250"/>
            <a:ext cx="2336800" cy="209708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4" name="Text Box 11"/>
          <p:cNvSpPr txBox="1">
            <a:spLocks noChangeArrowheads="1"/>
          </p:cNvSpPr>
          <p:nvPr/>
        </p:nvSpPr>
        <p:spPr bwMode="auto">
          <a:xfrm>
            <a:off x="2449927" y="1966912"/>
            <a:ext cx="12446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b="1" dirty="0" smtClean="0"/>
              <a:t>E(Y)</a:t>
            </a:r>
            <a:endParaRPr 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24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6092"/>
            <a:ext cx="822960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4F81BD"/>
                </a:solidFill>
              </a:rPr>
              <a:t>When contemplating the output of a regression model, what should you look at in priority?</a:t>
            </a:r>
            <a:endParaRPr lang="en-GB" sz="3200" dirty="0">
              <a:solidFill>
                <a:srgbClr val="4F81BD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30909" y="1989307"/>
            <a:ext cx="8806794" cy="2234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400" dirty="0" smtClean="0">
                <a:latin typeface="Courier New" charset="0"/>
                <a:cs typeface="Courier New" charset="0"/>
              </a:rPr>
              <a:t>Coefficients:</a:t>
            </a:r>
            <a:endParaRPr lang="en-GB" sz="1400" dirty="0" smtClean="0">
              <a:cs typeface="Times New Roman" charset="0"/>
            </a:endParaRP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Source |       SS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df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obs</a:t>
            </a:r>
            <a:r>
              <a:rPr lang="en-US" sz="1400" dirty="0" smtClean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Prob</a:t>
            </a:r>
            <a:r>
              <a:rPr lang="en-US" sz="1400" dirty="0" smtClean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Residual |   481362511  1851  260055.381        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R-squared     =  0.0073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Adj</a:t>
            </a:r>
            <a:r>
              <a:rPr lang="en-US" sz="1400" dirty="0" smtClean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Birth weight |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Coef</a:t>
            </a:r>
            <a:r>
              <a:rPr lang="en-US" sz="1400" dirty="0" smtClean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b="1" dirty="0" smtClean="0">
                <a:latin typeface="Symbol" charset="2"/>
                <a:cs typeface="Symbol" charset="2"/>
              </a:rPr>
              <a:t>b</a:t>
            </a: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bmi</a:t>
            </a:r>
            <a:r>
              <a:rPr lang="en-US" sz="1400" dirty="0" smtClean="0">
                <a:latin typeface="Courier New" charset="0"/>
                <a:cs typeface="Courier New" charset="0"/>
              </a:rPr>
              <a:t> |   9.518238   2.584267     3.68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0.000 </a:t>
            </a:r>
            <a:r>
              <a:rPr lang="en-US" sz="1400" dirty="0" smtClean="0">
                <a:latin typeface="Courier New" charset="0"/>
                <a:cs typeface="Courier New" charset="0"/>
              </a:rPr>
              <a:t>    4.449854    14.58662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b="1" dirty="0" smtClean="0">
                <a:latin typeface="Symbol" charset="2"/>
                <a:cs typeface="Symbol" charset="2"/>
              </a:rPr>
              <a:t>a</a:t>
            </a:r>
            <a:r>
              <a:rPr lang="en-US" sz="1400" dirty="0" smtClean="0">
                <a:latin typeface="Courier New" charset="0"/>
                <a:cs typeface="Courier New" charset="0"/>
              </a:rPr>
              <a:t>  _cons |   3056.665   61.14635    49.99   0.000     2936.742    3176.588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06091" y="1342976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The number of observations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1665" y="5800446"/>
            <a:ext cx="374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Check that the expected covariates are in the model </a:t>
            </a:r>
          </a:p>
          <a:p>
            <a:r>
              <a:rPr lang="en-GB" dirty="0" smtClean="0">
                <a:solidFill>
                  <a:srgbClr val="FF6600"/>
                </a:solidFill>
              </a:rPr>
              <a:t>(here, only one: </a:t>
            </a:r>
            <a:r>
              <a:rPr lang="en-GB" dirty="0" err="1" smtClean="0">
                <a:solidFill>
                  <a:srgbClr val="FF6600"/>
                </a:solidFill>
              </a:rPr>
              <a:t>bmi</a:t>
            </a:r>
            <a:r>
              <a:rPr lang="en-GB" dirty="0" smtClean="0">
                <a:solidFill>
                  <a:srgbClr val="FF6600"/>
                </a:solidFill>
              </a:rPr>
              <a:t>)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41092" y="5809682"/>
            <a:ext cx="4696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Look at the estimated parameters, and their confidence interval (</a:t>
            </a:r>
            <a:r>
              <a:rPr lang="en-GB" i="1" dirty="0" smtClean="0">
                <a:solidFill>
                  <a:srgbClr val="FF6600"/>
                </a:solidFill>
              </a:rPr>
              <a:t>p-values</a:t>
            </a:r>
            <a:r>
              <a:rPr lang="en-GB" dirty="0" smtClean="0">
                <a:solidFill>
                  <a:srgbClr val="FF6600"/>
                </a:solidFill>
              </a:rPr>
              <a:t> are not so important)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34909" y="1804641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rgbClr val="FF6600"/>
                </a:solidFill>
              </a:rPr>
              <a:t>The model’s R</a:t>
            </a:r>
            <a:r>
              <a:rPr lang="en-GB" baseline="30000" dirty="0" smtClean="0">
                <a:solidFill>
                  <a:srgbClr val="FF6600"/>
                </a:solidFill>
              </a:rPr>
              <a:t>2</a:t>
            </a:r>
            <a:endParaRPr lang="en-GB" baseline="30000" dirty="0">
              <a:solidFill>
                <a:srgbClr val="FF66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015182" y="2482289"/>
            <a:ext cx="2782454" cy="334818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091545" y="1824198"/>
            <a:ext cx="1177637" cy="75045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845128" y="5059235"/>
            <a:ext cx="1002145" cy="598054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845128" y="5657289"/>
            <a:ext cx="332508" cy="3117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847273" y="5059235"/>
            <a:ext cx="1258454" cy="334818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Connecteur droit avec flèche 17"/>
          <p:cNvCxnSpPr>
            <a:endCxn id="17" idx="5"/>
          </p:cNvCxnSpPr>
          <p:nvPr/>
        </p:nvCxnSpPr>
        <p:spPr>
          <a:xfrm flipH="1" flipV="1">
            <a:off x="2921431" y="5345020"/>
            <a:ext cx="1962296" cy="62399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6015182" y="3269689"/>
            <a:ext cx="2782454" cy="334818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8686800" y="2173973"/>
            <a:ext cx="226292" cy="118807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5506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2" grpId="0" animBg="1"/>
      <p:bldP spid="17" grpId="0" animBg="1"/>
      <p:bldP spid="2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8749" y="1600201"/>
            <a:ext cx="5086298" cy="767466"/>
          </a:xfrm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3200" b="1" dirty="0" smtClean="0">
                <a:solidFill>
                  <a:srgbClr val="FF6600"/>
                </a:solidFill>
                <a:cs typeface="Times New Roman" charset="0"/>
              </a:rPr>
              <a:t>+…</a:t>
            </a:r>
            <a:r>
              <a:rPr lang="en-GB" sz="3200" dirty="0">
                <a:solidFill>
                  <a:srgbClr val="FF6600"/>
                </a:solidFill>
              </a:rPr>
              <a:t>+</a:t>
            </a:r>
            <a:r>
              <a:rPr lang="en-GB" sz="3200" dirty="0" smtClean="0">
                <a:solidFill>
                  <a:srgbClr val="FF6600"/>
                </a:solidFill>
              </a:rPr>
              <a:t>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 err="1">
                <a:solidFill>
                  <a:srgbClr val="FF6600"/>
                </a:solidFill>
                <a:cs typeface="Times New Roman" charset="0"/>
              </a:rPr>
              <a:t>p</a:t>
            </a:r>
            <a:r>
              <a:rPr lang="en-GB" sz="3200" dirty="0" err="1" smtClean="0">
                <a:solidFill>
                  <a:srgbClr val="FF6600"/>
                </a:solidFill>
              </a:rPr>
              <a:t>X</a:t>
            </a:r>
            <a:r>
              <a:rPr lang="en-GB" sz="3200" baseline="-25000" dirty="0" err="1" smtClean="0">
                <a:solidFill>
                  <a:srgbClr val="FF6600"/>
                </a:solidFill>
              </a:rPr>
              <a:t>p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26348" y="3065024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Y.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This is 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677735" y="2148147"/>
            <a:ext cx="486006" cy="105055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2971" y="4746615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>
          <a:xfrm flipH="1" flipV="1">
            <a:off x="2574264" y="2029802"/>
            <a:ext cx="655467" cy="2716813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867576" y="3019297"/>
            <a:ext cx="323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, … </a:t>
            </a:r>
            <a:r>
              <a:rPr lang="en-GB" sz="2400" dirty="0" err="1" smtClean="0">
                <a:latin typeface="Corbel"/>
                <a:cs typeface="Corbel"/>
              </a:rPr>
              <a:t>X</a:t>
            </a:r>
            <a:r>
              <a:rPr lang="en-GB" sz="2400" baseline="-25000" dirty="0" err="1" smtClean="0">
                <a:latin typeface="Corbel"/>
                <a:cs typeface="Corbel"/>
              </a:rPr>
              <a:t>p</a:t>
            </a:r>
            <a:r>
              <a:rPr lang="en-GB" sz="2400" dirty="0" smtClean="0">
                <a:latin typeface="Corbel"/>
                <a:cs typeface="Corbel"/>
              </a:rPr>
              <a:t> are the </a:t>
            </a:r>
            <a:r>
              <a:rPr lang="en-GB" sz="2400" i="1" dirty="0" smtClean="0">
                <a:latin typeface="Corbel"/>
                <a:cs typeface="Corbel"/>
              </a:rPr>
              <a:t>independent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variables or </a:t>
            </a:r>
            <a:r>
              <a:rPr lang="en-GB" sz="2400" i="1" dirty="0" smtClean="0">
                <a:latin typeface="Corbel"/>
                <a:cs typeface="Corbel"/>
              </a:rPr>
              <a:t>covariates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>
            <a:stCxn id="11" idx="0"/>
          </p:cNvCxnSpPr>
          <p:nvPr/>
        </p:nvCxnSpPr>
        <p:spPr>
          <a:xfrm flipH="1" flipV="1">
            <a:off x="5414540" y="2148147"/>
            <a:ext cx="2069796" cy="87115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3" idx="0"/>
          </p:cNvCxnSpPr>
          <p:nvPr/>
        </p:nvCxnSpPr>
        <p:spPr>
          <a:xfrm flipH="1" flipV="1">
            <a:off x="3888219" y="2148147"/>
            <a:ext cx="2629959" cy="35011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01418" y="5649270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smtClean="0">
                <a:cs typeface="Times New Roman" charset="0"/>
              </a:rPr>
              <a:t>1</a:t>
            </a:r>
            <a:r>
              <a:rPr lang="en-GB" sz="2400" b="1" dirty="0" smtClean="0">
                <a:cs typeface="Times New Roman" charset="0"/>
              </a:rPr>
              <a:t> …</a:t>
            </a:r>
            <a:r>
              <a:rPr lang="en-GB" sz="2400" dirty="0" smtClean="0">
                <a:cs typeface="Times New Roman" charset="0"/>
              </a:rPr>
              <a:t> </a:t>
            </a:r>
            <a:r>
              <a:rPr lang="en-GB" sz="2400" dirty="0" err="1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err="1" smtClean="0">
                <a:cs typeface="Times New Roman" charset="0"/>
              </a:rPr>
              <a:t>p</a:t>
            </a:r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the model’s parameters.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152314" y="4521638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them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59111" y="5852074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it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3231" y="6428719"/>
            <a:ext cx="4490770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The software estimates them for you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0" y="4204328"/>
            <a:ext cx="4237703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Can be estimated by the software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18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A summary…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11302" y="971603"/>
            <a:ext cx="79763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</a:t>
            </a:r>
            <a:r>
              <a:rPr lang="en-GB" sz="2400" b="1" baseline="30000" dirty="0" smtClean="0"/>
              <a:t>2</a:t>
            </a:r>
            <a:r>
              <a:rPr lang="en-GB" sz="2400" b="1" dirty="0" smtClean="0"/>
              <a:t> </a:t>
            </a:r>
            <a:r>
              <a:rPr lang="en-GB" sz="2400" dirty="0" smtClean="0"/>
              <a:t>quantifies the predictive ability of the fitted model.</a:t>
            </a:r>
            <a:endParaRPr lang="en-GB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656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01265"/>
            <a:ext cx="8229600" cy="1143000"/>
          </a:xfrm>
        </p:spPr>
        <p:txBody>
          <a:bodyPr/>
          <a:lstStyle/>
          <a:p>
            <a:r>
              <a:rPr lang="en-GB" dirty="0" smtClean="0"/>
              <a:t>Thank you for your attention!</a:t>
            </a:r>
            <a:endParaRPr lang="en-GB" dirty="0"/>
          </a:p>
        </p:txBody>
      </p:sp>
      <p:pic>
        <p:nvPicPr>
          <p:cNvPr id="7" name="Image 6" descr="Capture d’écran 2012-10-03 à 16.0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35" y="2761123"/>
            <a:ext cx="2110467" cy="22433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73" y="2761124"/>
            <a:ext cx="1926988" cy="224336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03" y="2761124"/>
            <a:ext cx="2941548" cy="22433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308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2183"/>
            <a:ext cx="7772400" cy="5033818"/>
          </a:xfrm>
        </p:spPr>
        <p:txBody>
          <a:bodyPr/>
          <a:lstStyle/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The explained variable (usually a health or biological parameter) Y is assessed on a continuous scale </a:t>
            </a: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Y can take on many values; typically, the number of different values of Y increases with the number of subjects in the study. </a:t>
            </a: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Y must not be a </a:t>
            </a:r>
            <a:r>
              <a:rPr lang="en-GB" sz="2000" i="1" dirty="0" smtClean="0">
                <a:cs typeface="Times New Roman" charset="0"/>
              </a:rPr>
              <a:t>survival</a:t>
            </a:r>
            <a:r>
              <a:rPr lang="en-GB" sz="2000" dirty="0" smtClean="0">
                <a:cs typeface="Times New Roman" charset="0"/>
              </a:rPr>
              <a:t> duration</a:t>
            </a:r>
            <a:endParaRPr lang="en-GB" sz="2000" dirty="0">
              <a:cs typeface="Times New Roman" charset="0"/>
            </a:endParaRPr>
          </a:p>
          <a:p>
            <a:pPr algn="just"/>
            <a:endParaRPr lang="en-GB" sz="2000" dirty="0"/>
          </a:p>
        </p:txBody>
      </p:sp>
      <p:sp>
        <p:nvSpPr>
          <p:cNvPr id="19466" name="Rectangle 10"/>
          <p:cNvSpPr>
            <a:spLocks noGrp="1" noChangeArrowheads="1"/>
          </p:cNvSpPr>
          <p:nvPr>
            <p:ph type="title"/>
          </p:nvPr>
        </p:nvSpPr>
        <p:spPr>
          <a:xfrm>
            <a:off x="231370" y="112442"/>
            <a:ext cx="8207375" cy="1143000"/>
          </a:xfrm>
        </p:spPr>
        <p:txBody>
          <a:bodyPr>
            <a:normAutofit/>
          </a:bodyPr>
          <a:lstStyle/>
          <a:p>
            <a:pPr algn="l"/>
            <a:r>
              <a:rPr lang="fr-FR" sz="3200" b="1" dirty="0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I.</a:t>
            </a:r>
            <a:r>
              <a:rPr lang="fr-FR" sz="3200" b="1" dirty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1</a:t>
            </a:r>
            <a:r>
              <a:rPr lang="fr-FR" sz="3200" b="1" dirty="0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) The </a:t>
            </a:r>
            <a:r>
              <a:rPr lang="fr-FR" sz="3200" b="1" dirty="0" err="1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explained</a:t>
            </a:r>
            <a:r>
              <a:rPr lang="fr-FR" sz="3200" b="1" dirty="0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 variable (Y)</a:t>
            </a:r>
            <a:endParaRPr lang="en-US" sz="3200" b="1" dirty="0">
              <a:ln w="1905"/>
              <a:solidFill>
                <a:schemeClr val="accent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79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2131653961,D:\session_rec\master ladaf\remy\2_Linear regression-Regression modelling-R_Slama-2014_10_23premiere partie_pptx\Media.ppc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2131653961,D:\session_rec\master ladaf\remy\2_Linear regression-Regression modelling-R_Slama-2014_10_23premiere partie_pptx\Media.pp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1,2131653961,D:\session_rec\master ladaf\remy\2_Linear regression-Regression modelling-R_Slama-2014_10_23premiere partie_pptx\Media.ppc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2,2131653961,D:\session_rec\master ladaf\remy\2_Linear regression-Regression modelling-R_Slama-2014_10_23premiere partie_pptx\Media.ppc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3,2131653961,D:\session_rec\master ladaf\remy\2_Linear regression-Regression modelling-R_Slama-2014_10_23premiere partie_pptx\Media.ppc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4,2131653961,D:\session_rec\master ladaf\remy\2_Linear regression-Regression modelling-R_Slama-2014_10_23premiere partie_pptx\Media.ppc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5,2131653961,D:\session_rec\master ladaf\remy\2_Linear regression-Regression modelling-R_Slama-2014_10_23premiere partie_pptx\Media.ppc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6,2131653961,D:\session_rec\master ladaf\remy\2_Linear regression-Regression modelling-R_Slama-2014_10_23premiere partie_pptx\Media.ppc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7,2131653961,D:\session_rec\master ladaf\remy\2_Linear regression-Regression modelling-R_Slama-2014_10_23premiere partie_pptx\Media.ppcx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8,2131653961,D:\session_rec\master ladaf\remy\2_Linear regression-Regression modelling-R_Slama-2014_10_23premiere partie_pptx\Media.ppc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9,2131653961,D:\session_rec\master ladaf\remy\2_Linear regression-Regression modelling-R_Slama-2014_10_23premiere partie_pptx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2131653961,D:\session_rec\master ladaf\remy\2_Linear regression-Regression modelling-R_Slama-2014_10_23premiere partie_pptx\Media.ppc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0,2131653961,D:\session_rec\master ladaf\remy\2_Linear regression-Regression modelling-R_Slama-2014_10_23premiere partie_pptx\Media.ppc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1,2131653961,D:\session_rec\master ladaf\remy\2_Linear regression-Regression modelling-R_Slama-2014_10_23premiere partie_pptx\Media.ppcx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2,2131653961,D:\session_rec\master ladaf\remy\2_Linear regression-Regression modelling-R_Slama-2014_10_23premiere partie_pptx\Media.ppc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4,2131653961,D:\session_rec\master ladaf\remy\2_Linear regression-Regression modelling-R_Slama-2014_10_23premiere partie_pptx\Media.ppcx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5,2131653961,D:\session_rec\master ladaf\remy\2_Linear regression-Regression modelling-R_Slama-2014_10_23premiere partie_pptx\Media.ppc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6,2131653961,D:\session_rec\master ladaf\remy\2_Linear regression-Regression modelling-R_Slama-2014_10_23premiere partie_pptx\Media.ppc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7,2131653961,D:\session_rec\master ladaf\remy\2_Linear regression-Regression modelling-R_Slama-2014_10_23premiere partie_pptx\Media.ppc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8,2131653961,D:\session_rec\master ladaf\remy\2_Linear regression-Regression modelling-R_Slama-2014_10_23premiere partie_pptx\Media.ppc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0,2131653961,D:\session_rec\master ladaf\remy\2_Linear regression-Regression modelling-R_Slama-2014_10_23premiere partie_pptx\Media.ppc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1,2131653961,D:\session_rec\master ladaf\remy\2_Linear regression-Regression modelling-R_Slama-2014_10_23premiere partie_pptx\Media.ppc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,2131653961,D:\session_rec\master ladaf\remy\2_Linear regression-Regression modelling-R_Slama-2014_10_23premiere partie_pptx\Media.ppc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2,2131653961,D:\session_rec\master ladaf\remy\2_Linear regression-Regression modelling-R_Slama-2014_10_23premiere partie_pptx\Media.ppc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3,2131653961,D:\session_rec\master ladaf\remy\2_Linear regression-Regression modelling-R_Slama-2014_10_23premiere partie_pptx\Media.ppc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4,2131653961,D:\session_rec\master ladaf\remy\2_Linear regression-Regression modelling-R_Slama-2014_10_23premiere partie_pptx\Media.ppc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5,2131653961,D:\session_rec\master ladaf\remy\2_Linear regression-Regression modelling-R_Slama-2014_10_23premiere partie_pptx\Media.ppcx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6,2131653961,D:\session_rec\master ladaf\remy\2_Linear regression-Regression modelling-R_Slama-2014_10_23premiere partie_pptx\Media.ppc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7,2131653961,D:\session_rec\master ladaf\remy\2_Linear regression-Regression modelling-R_Slama-2014_10_23premiere partie_pptx\Media.ppcx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8,2131653961,D:\session_rec\master ladaf\remy\2_Linear regression-Regression modelling-R_Slama-2014_10_23premiere partie_pptx\Media.ppcx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9,2131653961,D:\session_rec\master ladaf\remy\2_Linear regression-Regression modelling-R_Slama-2014_10_23premiere partie_pptx\Media.ppc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0,2131653961,D:\session_rec\master ladaf\remy\2_Linear regression-Regression modelling-R_Slama-2014_10_23premiere partie_pptx\Media.ppcx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1,2131653961,D:\session_rec\master ladaf\remy\2_Linear regression-Regression modelling-R_Slama-2014_10_23premiere partie_pptx\Media.ppc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2131653961,D:\session_rec\master ladaf\remy\2_Linear regression-Regression modelling-R_Slama-2014_10_23premiere partie_pptx\Media.ppc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2,2131653961,D:\session_rec\master ladaf\remy\2_Linear regression-Regression modelling-R_Slama-2014_10_23premiere partie_pptx\Media.ppc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3,2131653961,D:\session_rec\master ladaf\remy\2_Linear regression-Regression modelling-R_Slama-2014_10_23premiere partie_pptx\Media.ppcx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4,2131653961,D:\session_rec\master ladaf\remy\2_Linear regression-Regression modelling-R_Slama-2014_10_23premiere partie_pptx\Media.ppcx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5,2131653961,D:\session_rec\master ladaf\remy\2_Linear regression-Regression modelling-R_Slama-2014_10_23premiere partie_pptx\Media.ppc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6,2131653961,D:\session_rec\master ladaf\remy\2_Linear regression-Regression modelling-R_Slama-2014_10_23premiere partie_pptx\Media.ppcx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7,2131653961,D:\session_rec\master ladaf\remy\2_Linear regression-Regression modelling-R_Slama-2014_10_23premiere partie_pptx\Media.ppc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8,2131653961,D:\session_rec\master ladaf\remy\2_Linear regression-Regression modelling-R_Slama-2014_10_23premiere partie_pptx\Media.ppcx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983418994,D:\session_rec\master ladaf\remy\2_Linear regression_2nd part-2014_10_24_pptx\Media.ppc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1983418994,D:\session_rec\master ladaf\remy\2_Linear regression_2nd part-2014_10_24_pptx\Media.ppcx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,1983418994,D:\session_rec\master ladaf\remy\2_Linear regression_2nd part-2014_10_24_pptx\Media.ppc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,2131653961,D:\session_rec\master ladaf\remy\2_Linear regression-Regression modelling-R_Slama-2014_10_23premiere partie_pptx\Media.ppcx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983418994,D:\session_rec\master ladaf\remy\2_Linear regression_2nd part-2014_10_24_pptx\Media.ppc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,1983418994,D:\session_rec\master ladaf\remy\2_Linear regression_2nd part-2014_10_24_pptx\Media.ppc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1983418994,D:\session_rec\master ladaf\remy\2_Linear regression_2nd part-2014_10_24_pptx\Media.ppcx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1983418994,D:\session_rec\master ladaf\remy\2_Linear regression_2nd part-2014_10_24_pptx\Media.ppc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1983418994,D:\session_rec\master ladaf\remy\2_Linear regression_2nd part-2014_10_24_pptx\Media.ppcx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8,1983418994,D:\session_rec\master ladaf\remy\2_Linear regression_2nd part-2014_10_24_pptx\Media.ppc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9,1983418994,D:\session_rec\master ladaf\remy\2_Linear regression_2nd part-2014_10_24_pptx\Media.ppcx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1,1983418994,D:\session_rec\master ladaf\remy\2_Linear regression_2nd part-2014_10_24_pptx\Media.ppcx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2,1983418994,D:\session_rec\master ladaf\remy\2_Linear regression_2nd part-2014_10_24_pptx\Media.ppc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3,1983418994,D:\session_rec\master ladaf\remy\2_Linear regression_2nd part-2014_10_24_pptx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2131653961,D:\session_rec\master ladaf\remy\2_Linear regression-Regression modelling-R_Slama-2014_10_23premiere partie_pptx\Media.ppcx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4,1983418994,D:\session_rec\master ladaf\remy\2_Linear regression_2nd part-2014_10_24_pptx\Media.ppcx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5,1983418994,D:\session_rec\master ladaf\remy\2_Linear regression_2nd part-2014_10_24_pptx\Media.ppcx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6,1983418994,D:\session_rec\master ladaf\remy\2_Linear regression_2nd part-2014_10_24_pptx\Media.ppcx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7,1983418994,D:\session_rec\master ladaf\remy\2_Linear regression_2nd part-2014_10_24_pptx\Media.ppc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8,1983418994,D:\session_rec\master ladaf\remy\2_Linear regression_2nd part-2014_10_24_pptx\Media.ppcx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9,1983418994,D:\session_rec\master ladaf\remy\2_Linear regression_2nd part-2014_10_24_pptx\Media.ppcx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0,1983418994,D:\session_rec\master ladaf\remy\2_Linear regression_2nd part-2014_10_24_pptx\Media.ppc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1,1983418994,D:\session_rec\master ladaf\remy\2_Linear regression_2nd part-2014_10_24_pptx\Media.ppc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2,1983418994,D:\session_rec\master ladaf\remy\2_Linear regression_2nd part-2014_10_24_pptx\Media.ppcx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3,1983418994,D:\session_rec\master ladaf\remy\2_Linear regression_2nd part-2014_10_24_pptx\Media.ppc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2131653961,D:\session_rec\master ladaf\remy\2_Linear regression-Regression modelling-R_Slama-2014_10_23premiere partie_pptx\Media.ppc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4,1983418994,D:\session_rec\master ladaf\remy\2_Linear regression_2nd part-2014_10_24_pptx\Media.ppcx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5,1983418994,D:\session_rec\master ladaf\remy\2_Linear regression_2nd part-2014_10_24_pptx\Media.ppcx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6,1983418994,D:\session_rec\master ladaf\remy\2_Linear regression_2nd part-2014_10_24_pptx\Media.ppc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7,1983418994,D:\session_rec\master ladaf\remy\2_Linear regression_2nd part-2014_10_24_pptx\Media.ppcx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8,1983418994,D:\session_rec\master ladaf\remy\2_Linear regression_2nd part-2014_10_24_pptx\Media.ppcx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9,1983418994,D:\session_rec\master ladaf\remy\2_Linear regression_2nd part-2014_10_24_pptx\Media.ppc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0,1983418994,D:\session_rec\master ladaf\remy\2_Linear regression_2nd part-2014_10_24_pptx\Media.ppcx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1,1983418994,D:\session_rec\master ladaf\remy\2_Linear regression_2nd part-2014_10_24_pptx\Media.ppcx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2,1983418994,D:\session_rec\master ladaf\remy\2_Linear regression_2nd part-2014_10_24_pptx\Media.ppc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3,1983418994,D:\session_rec\master ladaf\remy\2_Linear regression_2nd part-2014_10_24_pptx\Media.pp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8,2131653961,D:\session_rec\master ladaf\remy\2_Linear regression-Regression modelling-R_Slama-2014_10_23premiere partie_pptx\Media.ppcx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4,1983418994,D:\session_rec\master ladaf\remy\2_Linear regression_2nd part-2014_10_24_pptx\Media.ppcx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5,1983418994,D:\session_rec\master ladaf\remy\2_Linear regression_2nd part-2014_10_24_pptx\Media.ppcx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6,1983418994,D:\session_rec\master ladaf\remy\2_Linear regression_2nd part-2014_10_24_pptx\Media.ppcx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7,1983418994,D:\session_rec\master ladaf\remy\2_Linear regression_2nd part-2014_10_24_pptx\Media.ppcx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8,1983418994,D:\session_rec\master ladaf\remy\2_Linear regression_2nd part-2014_10_24_pptx\Media.ppcx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9,1983418994,D:\session_rec\master ladaf\remy\2_Linear regression_2nd part-2014_10_24_pptx\Media.pp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9,2131653961,D:\session_rec\master ladaf\remy\2_Linear regression-Regression modelling-R_Slama-2014_10_23premiere partie_pptx\Media.ppcx"/>
</p:tagLst>
</file>

<file path=ppt/theme/theme1.xml><?xml version="1.0" encoding="utf-8"?>
<a:theme xmlns:a="http://schemas.openxmlformats.org/drawingml/2006/main" name="Cours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27814</TotalTime>
  <Words>7329</Words>
  <Application>Microsoft Macintosh PowerPoint</Application>
  <PresentationFormat>Présentation à l'écran (4:3)</PresentationFormat>
  <Paragraphs>841</Paragraphs>
  <Slides>85</Slides>
  <Notes>1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85</vt:i4>
      </vt:variant>
    </vt:vector>
  </HeadingPairs>
  <TitlesOfParts>
    <vt:vector size="89" baseType="lpstr">
      <vt:lpstr>Cours</vt:lpstr>
      <vt:lpstr>Équation</vt:lpstr>
      <vt:lpstr>Equation</vt:lpstr>
      <vt:lpstr>…quation</vt:lpstr>
      <vt:lpstr>Fundamentals of Linear Regression Modelling with applications to Epidemiology and Clinical Research</vt:lpstr>
      <vt:lpstr>Overview</vt:lpstr>
      <vt:lpstr>Main purposes of regression modelling in environmental epidemiology</vt:lpstr>
      <vt:lpstr>Regression: principle</vt:lpstr>
      <vt:lpstr>Présentation PowerPoint</vt:lpstr>
      <vt:lpstr>I. Basic components of the linear regression model</vt:lpstr>
      <vt:lpstr>The linear regression model</vt:lpstr>
      <vt:lpstr>What comes in? What goes out?</vt:lpstr>
      <vt:lpstr>I.1) The explained variable (Y)</vt:lpstr>
      <vt:lpstr>Présentation PowerPoint</vt:lpstr>
      <vt:lpstr>Several types of covariates</vt:lpstr>
      <vt:lpstr>Présentation PowerPoint</vt:lpstr>
      <vt:lpstr>Présentation PowerPoint</vt:lpstr>
      <vt:lpstr>I.3) The model’s parameters</vt:lpstr>
      <vt:lpstr>The parameter b (slope) </vt:lpstr>
      <vt:lpstr>Présentation PowerPoint</vt:lpstr>
      <vt:lpstr>Example 2: Mean particulate matter (PM2.5) level and life expectancy in US cities</vt:lpstr>
      <vt:lpstr>The slope (b)</vt:lpstr>
      <vt:lpstr>Example: Interpretation of the parameters of a linear regression model</vt:lpstr>
      <vt:lpstr>Going a bit further with continuous covariates</vt:lpstr>
      <vt:lpstr>Présentation PowerPoint</vt:lpstr>
      <vt:lpstr>Présentation PowerPoint</vt:lpstr>
      <vt:lpstr>Interpretation of the parameter associated with continuous covariates: What you need to remember</vt:lpstr>
      <vt:lpstr>Taking into account categorical covariates</vt:lpstr>
      <vt:lpstr>Anyone? Anyone?</vt:lpstr>
      <vt:lpstr>Suggestion #1</vt:lpstr>
      <vt:lpstr>Why suggestion #1 is not a relevant idea…</vt:lpstr>
      <vt:lpstr>Présentation PowerPoint</vt:lpstr>
      <vt:lpstr>Obtaining a relevant estimate of the impact of categorical covariates using dummy variables</vt:lpstr>
      <vt:lpstr>Présentation PowerPoint</vt:lpstr>
      <vt:lpstr>Présentation PowerPoint</vt:lpstr>
      <vt:lpstr>Values predicted by model M2</vt:lpstr>
      <vt:lpstr>Caveat:  Covariates X1, X2, X3 always go together.  They have no meaning on their own and cannot be excluded or included in the regression model independently one from another. </vt:lpstr>
      <vt:lpstr>Case of a categorical covariate X with 4 levels or more</vt:lpstr>
      <vt:lpstr>Dummy variables: overview</vt:lpstr>
      <vt:lpstr>Présentation PowerPoint</vt:lpstr>
      <vt:lpstr>Présentation PowerPoint</vt:lpstr>
      <vt:lpstr>Question: What is the value of  Y predicted for a woman with a BMI of 30 kg/m2?</vt:lpstr>
      <vt:lpstr>Présentation PowerPoint</vt:lpstr>
      <vt:lpstr>Predicting from a regression model</vt:lpstr>
      <vt:lpstr>A note on terminology</vt:lpstr>
      <vt:lpstr>II.5) Predicted versus observed values: the model’s residuals</vt:lpstr>
      <vt:lpstr>The residual expresses how far an observation lies from the model’s prediction.</vt:lpstr>
      <vt:lpstr>Présentation PowerPoint</vt:lpstr>
      <vt:lpstr>Présentation PowerPoint</vt:lpstr>
      <vt:lpstr>3 equivalent ways to write the simple linear regression model</vt:lpstr>
      <vt:lpstr>II. Estimating the model’s parameters:  The Least Squares (or OLS) method</vt:lpstr>
      <vt:lpstr>Présentation PowerPoint</vt:lpstr>
      <vt:lpstr>Présentation PowerPoint</vt:lpstr>
      <vt:lpstr>Présentation PowerPoint</vt:lpstr>
      <vt:lpstr>R2 quantifies the proportion of the variability in Y explained by the model</vt:lpstr>
      <vt:lpstr>Some remarks…</vt:lpstr>
      <vt:lpstr>Relation between R2 and r</vt:lpstr>
      <vt:lpstr>Relation between r and b</vt:lpstr>
      <vt:lpstr>R2 is not equivalent to p!</vt:lpstr>
      <vt:lpstr>An example</vt:lpstr>
      <vt:lpstr>Linear regression modeling is not “symmetrical”</vt:lpstr>
      <vt:lpstr>A more complex one…</vt:lpstr>
      <vt:lpstr>What does linear mean?</vt:lpstr>
      <vt:lpstr>III. More covariates: multiple linear regression</vt:lpstr>
      <vt:lpstr>Présentation PowerPoint</vt:lpstr>
      <vt:lpstr>Example: In utero exposure to DDE and PCB and age at menarche</vt:lpstr>
      <vt:lpstr>Interpreting b1 in the presence of several covariates</vt:lpstr>
      <vt:lpstr>Présentation PowerPoint</vt:lpstr>
      <vt:lpstr>Présentation PowerPoint</vt:lpstr>
      <vt:lpstr>Values predicted by a multiple regression model with 2 covariates</vt:lpstr>
      <vt:lpstr>What is the maximum number of covariates* a regression model can accommodate? A convenient rule of thumb</vt:lpstr>
      <vt:lpstr>Regression models are flexible</vt:lpstr>
      <vt:lpstr>Relation between R2 and r</vt:lpstr>
      <vt:lpstr>IV. Interaction (effect measure modification) in the linear regression model</vt:lpstr>
      <vt:lpstr>Allowing effect measure modification between covariates</vt:lpstr>
      <vt:lpstr>A more complex model</vt:lpstr>
      <vt:lpstr>Présentation PowerPoint</vt:lpstr>
      <vt:lpstr>Présentation PowerPoint</vt:lpstr>
      <vt:lpstr>Effect measure modification Plot of the predicted values with one continuous covariate (X1) and a binary covariate (X2)</vt:lpstr>
      <vt:lpstr>Example: Changes in mean sperm count over time</vt:lpstr>
      <vt:lpstr>What if X1 and X2 are both binary variables?</vt:lpstr>
      <vt:lpstr>More interesting interactions…</vt:lpstr>
      <vt:lpstr>V. As a conclusion Regression models are flexible…</vt:lpstr>
      <vt:lpstr>…Flexible in terms of ability to take into account potential confounders</vt:lpstr>
      <vt:lpstr>…Flexible in terms of allowing effect measure modification between covariates</vt:lpstr>
      <vt:lpstr>Effect measure modification Plot of the predicted values with one continuous covariate (X) and a binary covariate (X2)</vt:lpstr>
      <vt:lpstr>When contemplating the output of a regression model, what should you look at in priority?</vt:lpstr>
      <vt:lpstr>A summary…</vt:lpstr>
      <vt:lpstr>Thank you for your attention!</vt:lpstr>
    </vt:vector>
  </TitlesOfParts>
  <Company>Inserm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Regression Modelling in environmental Epidemiology</dc:title>
  <dc:creator>Remy Slama</dc:creator>
  <cp:lastModifiedBy>Marion Ouidir</cp:lastModifiedBy>
  <cp:revision>501</cp:revision>
  <cp:lastPrinted>2014-10-22T15:38:32Z</cp:lastPrinted>
  <dcterms:created xsi:type="dcterms:W3CDTF">2012-09-28T08:26:25Z</dcterms:created>
  <dcterms:modified xsi:type="dcterms:W3CDTF">2017-11-28T09:23:57Z</dcterms:modified>
</cp:coreProperties>
</file>